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38"/>
  </p:notesMasterIdLst>
  <p:sldIdLst>
    <p:sldId id="256" r:id="rId2"/>
    <p:sldId id="1150" r:id="rId3"/>
    <p:sldId id="1136" r:id="rId4"/>
    <p:sldId id="1147" r:id="rId5"/>
    <p:sldId id="1148" r:id="rId6"/>
    <p:sldId id="1153" r:id="rId7"/>
    <p:sldId id="1152" r:id="rId8"/>
    <p:sldId id="1146" r:id="rId9"/>
    <p:sldId id="1077" r:id="rId10"/>
    <p:sldId id="1105" r:id="rId11"/>
    <p:sldId id="1106" r:id="rId12"/>
    <p:sldId id="1108" r:id="rId13"/>
    <p:sldId id="1144" r:id="rId14"/>
    <p:sldId id="1109" r:id="rId15"/>
    <p:sldId id="1110" r:id="rId16"/>
    <p:sldId id="1112" r:id="rId17"/>
    <p:sldId id="1114" r:id="rId18"/>
    <p:sldId id="1115" r:id="rId19"/>
    <p:sldId id="1116" r:id="rId20"/>
    <p:sldId id="1117" r:id="rId21"/>
    <p:sldId id="1141" r:id="rId22"/>
    <p:sldId id="1142" r:id="rId23"/>
    <p:sldId id="1118" r:id="rId24"/>
    <p:sldId id="1149" r:id="rId25"/>
    <p:sldId id="1139" r:id="rId26"/>
    <p:sldId id="1119" r:id="rId27"/>
    <p:sldId id="1143" r:id="rId28"/>
    <p:sldId id="1120" r:id="rId29"/>
    <p:sldId id="1138" r:id="rId30"/>
    <p:sldId id="1121" r:id="rId31"/>
    <p:sldId id="1133" r:id="rId32"/>
    <p:sldId id="1134" r:id="rId33"/>
    <p:sldId id="1137" r:id="rId34"/>
    <p:sldId id="1145" r:id="rId35"/>
    <p:sldId id="1140" r:id="rId36"/>
    <p:sldId id="1135" r:id="rId37"/>
  </p:sldIdLst>
  <p:sldSz cx="9906000" cy="6858000" type="A4"/>
  <p:notesSz cx="6807200" cy="9906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5">
          <p15:clr>
            <a:srgbClr val="A4A3A4"/>
          </p15:clr>
        </p15:guide>
        <p15:guide id="2" pos="2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  <a:srgbClr val="0653A2"/>
    <a:srgbClr val="003669"/>
    <a:srgbClr val="002060"/>
    <a:srgbClr val="BFBFBF"/>
    <a:srgbClr val="C6D9F1"/>
    <a:srgbClr val="558ED5"/>
    <a:srgbClr val="F2DCDB"/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12" autoAdjust="0"/>
    <p:restoredTop sz="96318" autoAdjust="0"/>
  </p:normalViewPr>
  <p:slideViewPr>
    <p:cSldViewPr showGuides="1">
      <p:cViewPr varScale="1">
        <p:scale>
          <a:sx n="138" d="100"/>
          <a:sy n="138" d="100"/>
        </p:scale>
        <p:origin x="720" y="120"/>
      </p:cViewPr>
      <p:guideLst>
        <p:guide orient="horz" pos="255"/>
        <p:guide pos="26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4DA75-03EB-43D6-9275-93415B1E68AE}" type="datetimeFigureOut">
              <a:rPr lang="ko-KR" altLang="en-US" smtClean="0"/>
              <a:pPr/>
              <a:t>2019-09-02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20725" y="742950"/>
            <a:ext cx="536575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1" y="4705351"/>
            <a:ext cx="544576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08982"/>
            <a:ext cx="29497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9" y="9408982"/>
            <a:ext cx="29497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1BB91F-44F0-4824-B779-BC24185D63F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23479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824012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11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11366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12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548383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13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956077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14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195334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15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83727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86104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17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217616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18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73835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19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363237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20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22379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512598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21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426141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22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61165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23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371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24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413180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25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27269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26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4660565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27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08772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28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5832529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29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743178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30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54513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9298731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31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096157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32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353478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33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0629072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34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167421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35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6185561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36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12234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455943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60805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06818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472228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611330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BB91F-44F0-4824-B779-BC24185D63FF}" type="slidenum">
              <a:rPr lang="ko-KR" altLang="en-US" smtClean="0"/>
              <a:pPr/>
              <a:t>10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43220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각 삼각형 14"/>
          <p:cNvSpPr/>
          <p:nvPr userDrawn="1"/>
        </p:nvSpPr>
        <p:spPr bwMode="auto">
          <a:xfrm rot="5400000" flipH="1" flipV="1">
            <a:off x="8011670" y="4954960"/>
            <a:ext cx="548640" cy="3240025"/>
          </a:xfrm>
          <a:prstGeom prst="rtTriangle">
            <a:avLst/>
          </a:prstGeom>
          <a:solidFill>
            <a:srgbClr val="053863"/>
          </a:solidFill>
          <a:ln>
            <a:solidFill>
              <a:srgbClr val="053863"/>
            </a:solidFill>
          </a:ln>
        </p:spPr>
        <p:txBody>
          <a:bodyPr wrap="square" rtlCol="0" anchor="ctr">
            <a:noAutofit/>
          </a:bodyPr>
          <a:lstStyle/>
          <a:p>
            <a:pPr marL="92075" indent="-92075" algn="ctr" fontAlgn="auto" latinLnBrk="0">
              <a:spcBef>
                <a:spcPts val="0"/>
              </a:spcBef>
              <a:spcAft>
                <a:spcPts val="0"/>
              </a:spcAft>
              <a:buSzPct val="75000"/>
              <a:buFont typeface="Wingdings" pitchFamily="2" charset="2"/>
              <a:buChar char="Ø"/>
              <a:defRPr/>
            </a:pPr>
            <a:endParaRPr kumimoji="0" lang="ko-KR" altLang="en-US" sz="1100" b="0" kern="0" dirty="0">
              <a:solidFill>
                <a:sysClr val="windowText" lastClr="000000"/>
              </a:solidFill>
              <a:latin typeface="Arial" pitchFamily="34" charset="0"/>
              <a:ea typeface="-웹윤고딕120" pitchFamily="18" charset="-127"/>
              <a:cs typeface="Arial" pitchFamily="34" charset="0"/>
            </a:endParaRPr>
          </a:p>
        </p:txBody>
      </p:sp>
      <p:cxnSp>
        <p:nvCxnSpPr>
          <p:cNvPr id="23" name="직선 연결선 14"/>
          <p:cNvCxnSpPr>
            <a:cxnSpLocks noChangeShapeType="1"/>
          </p:cNvCxnSpPr>
          <p:nvPr userDrawn="1"/>
        </p:nvCxnSpPr>
        <p:spPr bwMode="auto">
          <a:xfrm>
            <a:off x="733427" y="3140968"/>
            <a:ext cx="8424863" cy="1588"/>
          </a:xfrm>
          <a:prstGeom prst="line">
            <a:avLst/>
          </a:prstGeom>
          <a:noFill/>
          <a:ln w="28575" algn="ctr">
            <a:solidFill>
              <a:srgbClr val="053863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997956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211805"/>
            <a:ext cx="7524328" cy="387602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1001" y="599485"/>
            <a:ext cx="9144000" cy="813291"/>
          </a:xfr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3838575" y="6446108"/>
            <a:ext cx="2228850" cy="365125"/>
          </a:xfrm>
          <a:prstGeom prst="rect">
            <a:avLst/>
          </a:prstGeom>
        </p:spPr>
        <p:txBody>
          <a:bodyPr/>
          <a:lstStyle/>
          <a:p>
            <a:fld id="{0E9E22C5-1639-417D-B67D-A921AE7C0A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7482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 userDrawn="1"/>
        </p:nvSpPr>
        <p:spPr>
          <a:xfrm>
            <a:off x="1208584" y="1662683"/>
            <a:ext cx="176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400" b="1" dirty="0">
                <a:ln w="12700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Contents </a:t>
            </a:r>
            <a:endParaRPr lang="ko-KR" altLang="en-US" sz="2400" b="1" dirty="0">
              <a:ln w="12700">
                <a:solidFill>
                  <a:schemeClr val="bg1">
                    <a:lumMod val="50000"/>
                  </a:schemeClr>
                </a:solidFill>
                <a:prstDash val="solid"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4" name="직선 연결선 13"/>
          <p:cNvCxnSpPr/>
          <p:nvPr userDrawn="1"/>
        </p:nvCxnSpPr>
        <p:spPr>
          <a:xfrm rot="5400000">
            <a:off x="955989" y="4194322"/>
            <a:ext cx="4104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 userDrawn="1"/>
        </p:nvCxnSpPr>
        <p:spPr>
          <a:xfrm>
            <a:off x="1364915" y="2143116"/>
            <a:ext cx="1643074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직각 삼각형 20"/>
          <p:cNvSpPr/>
          <p:nvPr userDrawn="1"/>
        </p:nvSpPr>
        <p:spPr bwMode="auto">
          <a:xfrm rot="16200000">
            <a:off x="8079678" y="5031676"/>
            <a:ext cx="547497" cy="3105150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marL="92075" indent="-92075" algn="ctr" fontAlgn="auto" latinLnBrk="0">
              <a:spcBef>
                <a:spcPts val="0"/>
              </a:spcBef>
              <a:spcAft>
                <a:spcPts val="0"/>
              </a:spcAft>
              <a:buSzPct val="75000"/>
              <a:buFont typeface="Wingdings" pitchFamily="2" charset="2"/>
              <a:buChar char="Ø"/>
              <a:defRPr/>
            </a:pPr>
            <a:endParaRPr kumimoji="0" lang="ko-KR" altLang="en-US" sz="1100" b="0" kern="0" dirty="0">
              <a:solidFill>
                <a:sysClr val="windowText" lastClr="000000"/>
              </a:solidFill>
              <a:latin typeface="Arial" pitchFamily="34" charset="0"/>
              <a:ea typeface="-웹윤고딕120" pitchFamily="18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559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1000" y="599485"/>
            <a:ext cx="9144000" cy="885300"/>
          </a:xfr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>
          <a:xfrm>
            <a:off x="7689305" y="211138"/>
            <a:ext cx="1835696" cy="325437"/>
          </a:xfrm>
        </p:spPr>
        <p:txBody>
          <a:bodyPr anchor="b">
            <a:normAutofit/>
          </a:bodyPr>
          <a:lstStyle>
            <a:lvl1pPr algn="r">
              <a:defRPr sz="1000" b="1" i="0">
                <a:solidFill>
                  <a:schemeClr val="bg1"/>
                </a:solidFill>
              </a:defRPr>
            </a:lvl1pPr>
          </a:lstStyle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75543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/>
          <a:lstStyle/>
          <a:p>
            <a:fld id="{31E8D46A-2946-4B17-BE34-D2CA87A0984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38490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 userDrawn="1"/>
        </p:nvSpPr>
        <p:spPr bwMode="auto">
          <a:xfrm>
            <a:off x="961295" y="2964700"/>
            <a:ext cx="7983415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9pPr>
          </a:lstStyle>
          <a:p>
            <a:pPr algn="ctr" eaLnBrk="0" fontAlgn="t" latinLnBrk="0" hangingPunct="0"/>
            <a:r>
              <a:rPr lang="en-US" altLang="ko-KR" sz="4400" i="1" dirty="0" smtClean="0">
                <a:solidFill>
                  <a:srgbClr val="053863"/>
                </a:solidFill>
                <a:latin typeface="Arial Black" pitchFamily="34" charset="0"/>
                <a:ea typeface="가는각진제목체" pitchFamily="18" charset="-127"/>
                <a:cs typeface="돋음"/>
              </a:rPr>
              <a:t>End of Document</a:t>
            </a:r>
          </a:p>
        </p:txBody>
      </p:sp>
    </p:spTree>
    <p:extLst>
      <p:ext uri="{BB962C8B-B14F-4D97-AF65-F5344CB8AC3E}">
        <p14:creationId xmlns:p14="http://schemas.microsoft.com/office/powerpoint/2010/main" val="469742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77200" y="648000"/>
            <a:ext cx="9356400" cy="1388030"/>
          </a:xfr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7081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77200" y="648000"/>
            <a:ext cx="9356400" cy="1388030"/>
          </a:xfr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619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77200" y="648000"/>
            <a:ext cx="9356400" cy="1388030"/>
          </a:xfr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30858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77200" y="648000"/>
            <a:ext cx="9356400" cy="1388030"/>
          </a:xfr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86908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81000" y="211882"/>
            <a:ext cx="8915400" cy="3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1000" y="599485"/>
            <a:ext cx="9144000" cy="9573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204692" y="6543304"/>
            <a:ext cx="149661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fld id="{B056F7E1-E666-4A24-B6B0-B1E2F6CC77B7}" type="slidenum">
              <a:rPr lang="ko-KR" altLang="en-US" sz="11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pPr algn="ctr" eaLnBrk="0" latinLnBrk="0" hangingPunct="0">
                <a:spcBef>
                  <a:spcPct val="50000"/>
                </a:spcBef>
                <a:defRPr/>
              </a:pPr>
              <a:t>‹#›</a:t>
            </a:fld>
            <a:endParaRPr lang="ko-KR" altLang="en-US" sz="11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1" name="직선 연결선 9"/>
          <p:cNvCxnSpPr>
            <a:cxnSpLocks noChangeShapeType="1"/>
          </p:cNvCxnSpPr>
          <p:nvPr/>
        </p:nvCxnSpPr>
        <p:spPr bwMode="auto">
          <a:xfrm>
            <a:off x="363000" y="566742"/>
            <a:ext cx="9180000" cy="1587"/>
          </a:xfrm>
          <a:prstGeom prst="line">
            <a:avLst/>
          </a:prstGeom>
          <a:noFill/>
          <a:ln w="19050" algn="ctr">
            <a:solidFill>
              <a:srgbClr val="053863"/>
            </a:solidFill>
            <a:round/>
            <a:headEnd/>
            <a:tailEnd/>
          </a:ln>
        </p:spPr>
      </p:cxnSp>
      <p:pic>
        <p:nvPicPr>
          <p:cNvPr id="5" name="그림 4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769424" y="6489380"/>
            <a:ext cx="1132576" cy="35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570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8" r:id="rId6"/>
    <p:sldLayoutId id="2147483679" r:id="rId7"/>
    <p:sldLayoutId id="2147483680" r:id="rId8"/>
    <p:sldLayoutId id="2147483681" r:id="rId9"/>
    <p:sldLayoutId id="2147483683" r:id="rId10"/>
  </p:sldLayoutIdLst>
  <p:hf hdr="0" ftr="0" dt="0"/>
  <p:txStyles>
    <p:titleStyle>
      <a:lvl1pPr algn="l" defTabSz="914400" rtl="0" eaLnBrk="1" latinLnBrk="1" hangingPunct="1">
        <a:spcBef>
          <a:spcPct val="0"/>
        </a:spcBef>
        <a:buNone/>
        <a:defRPr sz="1600" b="0" kern="1200">
          <a:solidFill>
            <a:schemeClr val="tx1"/>
          </a:solidFill>
          <a:latin typeface="HY헤드라인M" pitchFamily="18" charset="-127"/>
          <a:ea typeface="HY헤드라인M" pitchFamily="18" charset="-127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300"/>
        </a:spcBef>
        <a:buFont typeface="Arial" pitchFamily="34" charset="0"/>
        <a:buNone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110000"/>
        </a:lnSpc>
        <a:spcBef>
          <a:spcPts val="300"/>
        </a:spcBef>
        <a:buFont typeface="Arial" pitchFamily="34" charset="0"/>
        <a:buNone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110000"/>
        </a:lnSpc>
        <a:spcBef>
          <a:spcPts val="300"/>
        </a:spcBef>
        <a:buFont typeface="Arial" pitchFamily="34" charset="0"/>
        <a:buNone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110000"/>
        </a:lnSpc>
        <a:spcBef>
          <a:spcPts val="300"/>
        </a:spcBef>
        <a:buFont typeface="Arial" pitchFamily="34" charset="0"/>
        <a:buNone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110000"/>
        </a:lnSpc>
        <a:spcBef>
          <a:spcPts val="300"/>
        </a:spcBef>
        <a:buFont typeface="Arial" pitchFamily="34" charset="0"/>
        <a:buNone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2295" y="2371789"/>
            <a:ext cx="97210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latinLnBrk="0"/>
            <a:r>
              <a:rPr lang="en-US" altLang="ko-KR" sz="2800" b="1" dirty="0">
                <a:solidFill>
                  <a:schemeClr val="accent6">
                    <a:lumMod val="75000"/>
                  </a:schemeClr>
                </a:solidFill>
              </a:rPr>
              <a:t>4</a:t>
            </a:r>
            <a:r>
              <a:rPr lang="ko-KR" altLang="en-US" sz="2800" b="1" dirty="0" err="1">
                <a:solidFill>
                  <a:schemeClr val="accent6">
                    <a:lumMod val="75000"/>
                  </a:schemeClr>
                </a:solidFill>
              </a:rPr>
              <a:t>차산업혁명</a:t>
            </a:r>
            <a:r>
              <a:rPr lang="ko-KR" altLang="en-US" sz="2800" b="1" dirty="0">
                <a:solidFill>
                  <a:schemeClr val="accent6">
                    <a:lumMod val="75000"/>
                  </a:schemeClr>
                </a:solidFill>
              </a:rPr>
              <a:t> 시대</a:t>
            </a:r>
            <a:r>
              <a:rPr lang="en-US" altLang="ko-KR" sz="2800" b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ko-KR" altLang="en-US" sz="2800" b="1" dirty="0">
                <a:solidFill>
                  <a:schemeClr val="accent6">
                    <a:lumMod val="75000"/>
                  </a:schemeClr>
                </a:solidFill>
              </a:rPr>
              <a:t>경제패러다임 전환과 </a:t>
            </a:r>
            <a:r>
              <a:rPr lang="ko-KR" altLang="en-US" sz="2800" b="1" dirty="0" smtClean="0">
                <a:solidFill>
                  <a:schemeClr val="accent6">
                    <a:lumMod val="75000"/>
                  </a:schemeClr>
                </a:solidFill>
              </a:rPr>
              <a:t>교육혁신 방향</a:t>
            </a:r>
            <a:endParaRPr lang="ko-KR" altLang="en-US" sz="28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 fontAlgn="base" latinLnBrk="0"/>
            <a:r>
              <a:rPr lang="en-US" altLang="ko-KR" sz="1600" b="1" dirty="0" smtClean="0">
                <a:solidFill>
                  <a:schemeClr val="accent4">
                    <a:lumMod val="50000"/>
                  </a:schemeClr>
                </a:solidFill>
              </a:rPr>
              <a:t>(Economic-Paradigm </a:t>
            </a:r>
            <a:r>
              <a:rPr lang="en-US" altLang="ko-KR" sz="1600" b="1" dirty="0">
                <a:solidFill>
                  <a:schemeClr val="accent4">
                    <a:lumMod val="50000"/>
                  </a:schemeClr>
                </a:solidFill>
              </a:rPr>
              <a:t>Shift and </a:t>
            </a:r>
            <a:r>
              <a:rPr lang="en-US" altLang="ko-KR" sz="1600" b="1" dirty="0" smtClean="0">
                <a:solidFill>
                  <a:schemeClr val="accent4">
                    <a:lumMod val="50000"/>
                  </a:schemeClr>
                </a:solidFill>
              </a:rPr>
              <a:t>Education Reform in </a:t>
            </a:r>
            <a:r>
              <a:rPr lang="en-US" altLang="ko-KR" sz="1600" b="1" dirty="0">
                <a:solidFill>
                  <a:schemeClr val="accent4">
                    <a:lumMod val="50000"/>
                  </a:schemeClr>
                </a:solidFill>
              </a:rPr>
              <a:t>the Era of the 4</a:t>
            </a:r>
            <a:r>
              <a:rPr lang="en-US" altLang="ko-KR" sz="1600" b="1" baseline="30000" dirty="0">
                <a:solidFill>
                  <a:schemeClr val="accent4">
                    <a:lumMod val="50000"/>
                  </a:schemeClr>
                </a:solidFill>
              </a:rPr>
              <a:t>th</a:t>
            </a:r>
            <a:r>
              <a:rPr lang="en-US" altLang="ko-KR" sz="1600" b="1" dirty="0">
                <a:solidFill>
                  <a:schemeClr val="accent4">
                    <a:lumMod val="50000"/>
                  </a:schemeClr>
                </a:solidFill>
              </a:rPr>
              <a:t> Industrial Revolution</a:t>
            </a:r>
            <a:r>
              <a:rPr lang="en-US" altLang="ko-KR" sz="1600" b="1" dirty="0">
                <a:solidFill>
                  <a:schemeClr val="accent2">
                    <a:lumMod val="50000"/>
                  </a:schemeClr>
                </a:solidFill>
              </a:rPr>
              <a:t>) </a:t>
            </a:r>
            <a:endParaRPr lang="en-US" altLang="ko-KR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504728" y="740078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856656" y="4315741"/>
            <a:ext cx="61145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/>
              <a:t>충남대학교 경제학과 명예교수 </a:t>
            </a:r>
            <a:endParaRPr lang="en-US" altLang="ko-KR" sz="2000" dirty="0" smtClean="0"/>
          </a:p>
          <a:p>
            <a:pPr algn="ctr"/>
            <a:r>
              <a:rPr lang="en-US" altLang="ko-KR" sz="3200" dirty="0" smtClean="0"/>
              <a:t> </a:t>
            </a:r>
            <a:endParaRPr lang="ko-KR" altLang="en-US" sz="3200" dirty="0"/>
          </a:p>
          <a:p>
            <a:pPr algn="ctr"/>
            <a:r>
              <a:rPr lang="ko-KR" altLang="en-US" sz="3200" dirty="0" smtClean="0"/>
              <a:t>염 명 배</a:t>
            </a:r>
            <a:endParaRPr lang="en-US" altLang="ko-KR" sz="3200" dirty="0" smtClean="0"/>
          </a:p>
        </p:txBody>
      </p:sp>
      <p:sp>
        <p:nvSpPr>
          <p:cNvPr id="4" name="직사각형 3"/>
          <p:cNvSpPr/>
          <p:nvPr/>
        </p:nvSpPr>
        <p:spPr>
          <a:xfrm>
            <a:off x="488504" y="740078"/>
            <a:ext cx="19543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MERI </a:t>
            </a:r>
            <a:r>
              <a:rPr lang="ko-KR" altLang="en-US" dirty="0" err="1" smtClean="0"/>
              <a:t>수요세미나</a:t>
            </a:r>
            <a:endParaRPr lang="en-US" altLang="ko-KR" dirty="0" smtClean="0"/>
          </a:p>
          <a:p>
            <a:r>
              <a:rPr lang="en-US" altLang="ko-KR" dirty="0" smtClean="0"/>
              <a:t>2019. 9. </a:t>
            </a:r>
            <a:r>
              <a:rPr lang="en-US" altLang="ko-KR" dirty="0" smtClean="0"/>
              <a:t>18.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481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416496" y="836712"/>
            <a:ext cx="4536504" cy="36004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 smtClean="0"/>
              <a:t>■ </a:t>
            </a:r>
            <a:r>
              <a:rPr lang="ko-KR" altLang="en-US" dirty="0"/>
              <a:t>본 </a:t>
            </a:r>
            <a:r>
              <a:rPr lang="ko-KR" altLang="en-US" dirty="0" smtClean="0"/>
              <a:t>발표의 특징</a:t>
            </a:r>
            <a:endParaRPr lang="ko-KR" altLang="en-US" dirty="0"/>
          </a:p>
        </p:txBody>
      </p:sp>
      <p:sp>
        <p:nvSpPr>
          <p:cNvPr id="36" name="직사각형 35"/>
          <p:cNvSpPr/>
          <p:nvPr/>
        </p:nvSpPr>
        <p:spPr>
          <a:xfrm>
            <a:off x="416496" y="1484784"/>
            <a:ext cx="90730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dirty="0"/>
              <a:t>△ 그동안 학계 및 산업계에서 진행되어 온 ‘</a:t>
            </a:r>
            <a:r>
              <a:rPr lang="en-US" altLang="ko-KR" dirty="0"/>
              <a:t>4</a:t>
            </a:r>
            <a:r>
              <a:rPr lang="ko-KR" altLang="en-US" dirty="0" err="1"/>
              <a:t>차산업혁명</a:t>
            </a:r>
            <a:r>
              <a:rPr lang="ko-KR" altLang="en-US" dirty="0"/>
              <a:t>’ 관련 논의 </a:t>
            </a:r>
            <a:r>
              <a:rPr lang="en-US" altLang="ko-KR" dirty="0"/>
              <a:t>: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대부분 </a:t>
            </a:r>
            <a:r>
              <a:rPr lang="ko-KR" altLang="en-US" u="sng" dirty="0" smtClean="0">
                <a:solidFill>
                  <a:srgbClr val="FF0000"/>
                </a:solidFill>
              </a:rPr>
              <a:t>기술 발전 </a:t>
            </a:r>
            <a:r>
              <a:rPr lang="ko-KR" altLang="en-US" u="sng" dirty="0">
                <a:solidFill>
                  <a:schemeClr val="accent2">
                    <a:lumMod val="50000"/>
                  </a:schemeClr>
                </a:solidFill>
              </a:rPr>
              <a:t>및 </a:t>
            </a:r>
            <a:r>
              <a:rPr lang="ko-KR" altLang="en-US" u="sng" dirty="0" smtClean="0">
                <a:solidFill>
                  <a:srgbClr val="FF0000"/>
                </a:solidFill>
              </a:rPr>
              <a:t>확산</a:t>
            </a:r>
            <a:r>
              <a:rPr lang="ko-KR" altLang="en-US" u="sng" dirty="0" smtClean="0">
                <a:solidFill>
                  <a:schemeClr val="accent2">
                    <a:lumMod val="50000"/>
                  </a:schemeClr>
                </a:solidFill>
              </a:rPr>
              <a:t>을 </a:t>
            </a:r>
            <a:r>
              <a:rPr lang="ko-KR" altLang="en-US" u="sng" dirty="0">
                <a:solidFill>
                  <a:schemeClr val="accent2">
                    <a:lumMod val="50000"/>
                  </a:schemeClr>
                </a:solidFill>
              </a:rPr>
              <a:t>촉진시키기 위한 </a:t>
            </a:r>
            <a:r>
              <a:rPr lang="ko-KR" altLang="en-US" u="sng" dirty="0">
                <a:solidFill>
                  <a:srgbClr val="FF0000"/>
                </a:solidFill>
              </a:rPr>
              <a:t>‘기술정책’</a:t>
            </a:r>
            <a:r>
              <a:rPr lang="ko-KR" altLang="en-US" u="sng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ko-KR" altLang="en-US" u="sng" dirty="0" smtClean="0"/>
              <a:t>차원 </a:t>
            </a:r>
            <a:r>
              <a:rPr lang="ko-KR" altLang="en-US" dirty="0"/>
              <a:t>⇒ </a:t>
            </a:r>
            <a:r>
              <a:rPr lang="en-US" altLang="ko-KR" u="sng" dirty="0" smtClean="0">
                <a:solidFill>
                  <a:schemeClr val="accent2"/>
                </a:solidFill>
              </a:rPr>
              <a:t>[</a:t>
            </a:r>
            <a:r>
              <a:rPr lang="ko-KR" altLang="en-US" b="1" u="sng" dirty="0" smtClean="0">
                <a:solidFill>
                  <a:schemeClr val="accent2"/>
                </a:solidFill>
              </a:rPr>
              <a:t>기술이 중심</a:t>
            </a:r>
            <a:r>
              <a:rPr lang="en-US" altLang="ko-KR" u="sng" dirty="0" smtClean="0">
                <a:solidFill>
                  <a:schemeClr val="accent2"/>
                </a:solidFill>
              </a:rPr>
              <a:t>]</a:t>
            </a:r>
            <a:endParaRPr lang="en-US" altLang="ko-KR" dirty="0">
              <a:solidFill>
                <a:schemeClr val="accent2"/>
              </a:solidFill>
            </a:endParaRPr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△ </a:t>
            </a:r>
            <a:r>
              <a:rPr lang="ko-KR" altLang="en-US" dirty="0"/>
              <a:t>본 </a:t>
            </a:r>
            <a:r>
              <a:rPr lang="ko-KR" altLang="en-US" dirty="0" smtClean="0"/>
              <a:t>발표의 차별성 </a:t>
            </a:r>
            <a:r>
              <a:rPr lang="en-US" altLang="ko-KR" dirty="0"/>
              <a:t>: 4</a:t>
            </a:r>
            <a:r>
              <a:rPr lang="ko-KR" altLang="en-US" dirty="0"/>
              <a:t>차산업혁명의 완성단계에서 나타날 </a:t>
            </a:r>
            <a:r>
              <a:rPr lang="ko-KR" altLang="en-US" u="sng" dirty="0"/>
              <a:t>과학기술 발전</a:t>
            </a:r>
            <a:r>
              <a:rPr lang="ko-KR" altLang="en-US" dirty="0"/>
              <a:t>뿐 아니라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u="sng" dirty="0" smtClean="0">
                <a:solidFill>
                  <a:srgbClr val="FF0000"/>
                </a:solidFill>
              </a:rPr>
              <a:t>그 </a:t>
            </a:r>
            <a:r>
              <a:rPr lang="ko-KR" altLang="en-US" u="sng" dirty="0">
                <a:solidFill>
                  <a:srgbClr val="FF0000"/>
                </a:solidFill>
              </a:rPr>
              <a:t>너머에서 발생할 가능성이 있는 </a:t>
            </a:r>
            <a:r>
              <a:rPr lang="ko-KR" altLang="en-US" u="sng" dirty="0" smtClean="0">
                <a:solidFill>
                  <a:srgbClr val="FF0000"/>
                </a:solidFill>
              </a:rPr>
              <a:t>시장 및 소비자</a:t>
            </a:r>
            <a:r>
              <a:rPr lang="en-US" altLang="ko-KR" u="sng" dirty="0" smtClean="0">
                <a:solidFill>
                  <a:srgbClr val="FF0000"/>
                </a:solidFill>
              </a:rPr>
              <a:t>(</a:t>
            </a:r>
            <a:r>
              <a:rPr lang="ko-KR" altLang="en-US" u="sng" dirty="0" smtClean="0">
                <a:solidFill>
                  <a:srgbClr val="FF0000"/>
                </a:solidFill>
              </a:rPr>
              <a:t>이용자</a:t>
            </a:r>
            <a:r>
              <a:rPr lang="en-US" altLang="ko-KR" u="sng" dirty="0" smtClean="0">
                <a:solidFill>
                  <a:srgbClr val="FF0000"/>
                </a:solidFill>
              </a:rPr>
              <a:t>) </a:t>
            </a:r>
            <a:r>
              <a:rPr lang="ko-KR" altLang="en-US" u="sng" dirty="0" smtClean="0">
                <a:solidFill>
                  <a:srgbClr val="FF0000"/>
                </a:solidFill>
              </a:rPr>
              <a:t>환경의 변화와 그로부터</a:t>
            </a:r>
            <a:endParaRPr lang="en-US" altLang="ko-KR" u="sng" dirty="0" smtClean="0">
              <a:solidFill>
                <a:srgbClr val="FF0000"/>
              </a:solidFill>
            </a:endParaRPr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u="sng" dirty="0" smtClean="0">
                <a:solidFill>
                  <a:srgbClr val="FF0000"/>
                </a:solidFill>
              </a:rPr>
              <a:t>발생하는 경제사회 </a:t>
            </a:r>
            <a:r>
              <a:rPr lang="ko-KR" altLang="en-US" u="sng" dirty="0">
                <a:solidFill>
                  <a:srgbClr val="FF0000"/>
                </a:solidFill>
              </a:rPr>
              <a:t>패러다임의 </a:t>
            </a:r>
            <a:r>
              <a:rPr lang="ko-KR" altLang="en-US" u="sng" dirty="0" smtClean="0">
                <a:solidFill>
                  <a:srgbClr val="FF0000"/>
                </a:solidFill>
              </a:rPr>
              <a:t>변화상</a:t>
            </a:r>
            <a:r>
              <a:rPr lang="en-US" altLang="ko-KR" dirty="0" smtClean="0"/>
              <a:t>(</a:t>
            </a:r>
            <a:r>
              <a:rPr lang="ko-KR" altLang="en-US" dirty="0"/>
              <a:t>變化狀</a:t>
            </a:r>
            <a:r>
              <a:rPr lang="en-US" altLang="ko-KR" dirty="0" smtClean="0"/>
              <a:t>)</a:t>
            </a:r>
            <a:r>
              <a:rPr lang="ko-KR" altLang="en-US" u="sng" dirty="0" smtClean="0"/>
              <a:t>에 주목 </a:t>
            </a:r>
            <a:r>
              <a:rPr lang="ko-KR" altLang="en-US" dirty="0"/>
              <a:t>⇒ </a:t>
            </a:r>
            <a:r>
              <a:rPr lang="en-US" altLang="ko-KR" u="sng" dirty="0" smtClean="0">
                <a:solidFill>
                  <a:schemeClr val="accent2"/>
                </a:solidFill>
              </a:rPr>
              <a:t>[</a:t>
            </a:r>
            <a:r>
              <a:rPr lang="ko-KR" altLang="en-US" b="1" u="sng" dirty="0" smtClean="0">
                <a:solidFill>
                  <a:schemeClr val="accent2"/>
                </a:solidFill>
              </a:rPr>
              <a:t>사람이 </a:t>
            </a:r>
            <a:r>
              <a:rPr lang="ko-KR" altLang="en-US" b="1" u="sng" dirty="0">
                <a:solidFill>
                  <a:schemeClr val="accent2"/>
                </a:solidFill>
              </a:rPr>
              <a:t>중심</a:t>
            </a:r>
            <a:r>
              <a:rPr lang="en-US" altLang="ko-KR" u="sng" dirty="0" smtClean="0">
                <a:solidFill>
                  <a:schemeClr val="accent2"/>
                </a:solidFill>
              </a:rPr>
              <a:t>]</a:t>
            </a:r>
          </a:p>
          <a:p>
            <a:pPr fontAlgn="base"/>
            <a:r>
              <a:rPr lang="ko-KR" altLang="en-US" dirty="0" smtClean="0"/>
              <a:t>   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색다른 시각 </a:t>
            </a:r>
            <a:r>
              <a:rPr lang="en-US" altLang="ko-KR" dirty="0" smtClean="0"/>
              <a:t>/ </a:t>
            </a:r>
            <a:r>
              <a:rPr lang="ko-KR" altLang="en-US" dirty="0" smtClean="0"/>
              <a:t>보다 큰 그림 </a:t>
            </a:r>
            <a:endParaRPr lang="en-US" altLang="ko-KR" dirty="0" smtClean="0"/>
          </a:p>
          <a:p>
            <a:pPr fontAlgn="base"/>
            <a:r>
              <a:rPr lang="ko-KR" altLang="en-US" dirty="0" smtClean="0"/>
              <a:t>    ⇒ 세계경제포럼</a:t>
            </a:r>
            <a:r>
              <a:rPr lang="en-US" altLang="ko-KR" dirty="0" smtClean="0"/>
              <a:t>(WEF) : </a:t>
            </a:r>
            <a:r>
              <a:rPr lang="ko-KR" altLang="en-US" dirty="0" smtClean="0"/>
              <a:t>올해</a:t>
            </a:r>
            <a:r>
              <a:rPr lang="en-US" altLang="ko-KR" dirty="0" smtClean="0"/>
              <a:t>(2019</a:t>
            </a:r>
            <a:r>
              <a:rPr lang="ko-KR" altLang="en-US" dirty="0" smtClean="0"/>
              <a:t>년</a:t>
            </a:r>
            <a:r>
              <a:rPr lang="en-US" altLang="ko-KR" dirty="0" smtClean="0"/>
              <a:t>) </a:t>
            </a:r>
            <a:r>
              <a:rPr lang="ko-KR" altLang="en-US" dirty="0" smtClean="0"/>
              <a:t>새로운 세계질서 </a:t>
            </a:r>
            <a:r>
              <a:rPr lang="en-US" altLang="ko-KR" dirty="0" smtClean="0"/>
              <a:t>– </a:t>
            </a:r>
            <a:r>
              <a:rPr lang="en-US" altLang="ko-KR" b="1" u="sng" dirty="0" smtClean="0">
                <a:solidFill>
                  <a:srgbClr val="FF0000"/>
                </a:solidFill>
              </a:rPr>
              <a:t>‘</a:t>
            </a:r>
            <a:r>
              <a:rPr lang="ko-KR" altLang="en-US" b="1" u="sng" dirty="0" smtClean="0">
                <a:solidFill>
                  <a:srgbClr val="FF0000"/>
                </a:solidFill>
              </a:rPr>
              <a:t>인간 중심 사회</a:t>
            </a:r>
            <a:r>
              <a:rPr lang="en-US" altLang="ko-KR" b="1" u="sng" dirty="0" smtClean="0">
                <a:solidFill>
                  <a:srgbClr val="FF0000"/>
                </a:solidFill>
              </a:rPr>
              <a:t>＇</a:t>
            </a:r>
            <a:r>
              <a:rPr lang="ko-KR" altLang="en-US" dirty="0" smtClean="0"/>
              <a:t>제시 </a:t>
            </a:r>
            <a:endParaRPr lang="ko-KR" altLang="en-US" dirty="0"/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△ </a:t>
            </a:r>
            <a:r>
              <a:rPr lang="ko-KR" altLang="en-US" dirty="0"/>
              <a:t>본 </a:t>
            </a:r>
            <a:r>
              <a:rPr lang="ko-KR" altLang="en-US" dirty="0" smtClean="0"/>
              <a:t>발표의 </a:t>
            </a:r>
            <a:r>
              <a:rPr lang="ko-KR" altLang="en-US" dirty="0"/>
              <a:t>성격 </a:t>
            </a:r>
            <a:r>
              <a:rPr lang="en-US" altLang="ko-KR" dirty="0"/>
              <a:t>: </a:t>
            </a:r>
            <a:r>
              <a:rPr lang="ko-KR" altLang="en-US" dirty="0"/>
              <a:t>엄밀한 검증과정을 거친 학술적</a:t>
            </a:r>
            <a:r>
              <a:rPr lang="en-US" altLang="ko-KR" dirty="0"/>
              <a:t>·</a:t>
            </a:r>
            <a:r>
              <a:rPr lang="ko-KR" altLang="en-US" dirty="0"/>
              <a:t>분석적 연구라기보다는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                    </a:t>
            </a:r>
            <a:r>
              <a:rPr lang="ko-KR" altLang="en-US" dirty="0" smtClean="0"/>
              <a:t>평소 필자가 </a:t>
            </a:r>
            <a:r>
              <a:rPr lang="ko-KR" altLang="en-US" dirty="0"/>
              <a:t>생각해왔던 바를 정리한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                    </a:t>
            </a:r>
            <a:r>
              <a:rPr lang="ko-KR" altLang="en-US" dirty="0" smtClean="0"/>
              <a:t>다분히 </a:t>
            </a:r>
            <a:r>
              <a:rPr lang="ko-KR" altLang="en-US" u="sng" dirty="0" smtClean="0"/>
              <a:t>현학적</a:t>
            </a:r>
            <a:r>
              <a:rPr lang="en-US" altLang="ko-KR" u="sng" dirty="0"/>
              <a:t>(</a:t>
            </a:r>
            <a:r>
              <a:rPr lang="ko-KR" altLang="en-US" u="sng" dirty="0"/>
              <a:t>玄學的</a:t>
            </a:r>
            <a:r>
              <a:rPr lang="en-US" altLang="ko-KR" u="sng" dirty="0"/>
              <a:t>) </a:t>
            </a:r>
            <a:r>
              <a:rPr lang="ko-KR" altLang="en-US" u="sng" dirty="0"/>
              <a:t>담론</a:t>
            </a:r>
            <a:r>
              <a:rPr lang="en-US" altLang="ko-KR" u="sng" dirty="0"/>
              <a:t>(</a:t>
            </a:r>
            <a:r>
              <a:rPr lang="ko-KR" altLang="en-US" u="sng" dirty="0"/>
              <a:t>談論</a:t>
            </a:r>
            <a:r>
              <a:rPr lang="en-US" altLang="ko-KR" u="sng" dirty="0" smtClean="0"/>
              <a:t>) </a:t>
            </a:r>
            <a:r>
              <a:rPr lang="ko-KR" altLang="en-US" dirty="0" smtClean="0"/>
              <a:t>수준의 논의 </a:t>
            </a:r>
            <a:endParaRPr lang="en-US" altLang="ko-KR" dirty="0" smtClean="0"/>
          </a:p>
          <a:p>
            <a:pPr fontAlgn="base"/>
            <a:r>
              <a:rPr lang="en-US" altLang="ko-KR" dirty="0" smtClean="0"/>
              <a:t>                        </a:t>
            </a:r>
            <a:r>
              <a:rPr lang="ko-KR" altLang="en-US" dirty="0" smtClean="0"/>
              <a:t>⇒</a:t>
            </a:r>
            <a:r>
              <a:rPr lang="en-US" altLang="ko-KR" dirty="0" smtClean="0"/>
              <a:t> </a:t>
            </a:r>
            <a:r>
              <a:rPr lang="ko-KR" altLang="en-US" u="sng" dirty="0" smtClean="0">
                <a:solidFill>
                  <a:srgbClr val="FF0000"/>
                </a:solidFill>
              </a:rPr>
              <a:t>‘</a:t>
            </a:r>
            <a:r>
              <a:rPr lang="ko-KR" altLang="en-US" u="sng" dirty="0">
                <a:solidFill>
                  <a:srgbClr val="FF0000"/>
                </a:solidFill>
              </a:rPr>
              <a:t>화두</a:t>
            </a:r>
            <a:r>
              <a:rPr lang="en-US" altLang="ko-KR" u="sng" dirty="0">
                <a:solidFill>
                  <a:srgbClr val="FF0000"/>
                </a:solidFill>
              </a:rPr>
              <a:t>(</a:t>
            </a:r>
            <a:r>
              <a:rPr lang="ko-KR" altLang="en-US" u="sng" dirty="0">
                <a:solidFill>
                  <a:srgbClr val="FF0000"/>
                </a:solidFill>
              </a:rPr>
              <a:t>話頭</a:t>
            </a:r>
            <a:r>
              <a:rPr lang="en-US" altLang="ko-KR" u="sng" dirty="0">
                <a:solidFill>
                  <a:srgbClr val="FF0000"/>
                </a:solidFill>
              </a:rPr>
              <a:t>)’</a:t>
            </a:r>
            <a:r>
              <a:rPr lang="ko-KR" altLang="en-US" u="sng" dirty="0" smtClean="0">
                <a:solidFill>
                  <a:srgbClr val="FF0000"/>
                </a:solidFill>
              </a:rPr>
              <a:t> 던지는 정도</a:t>
            </a:r>
            <a:r>
              <a:rPr lang="en-US" altLang="ko-KR" u="sng" dirty="0" smtClean="0">
                <a:solidFill>
                  <a:srgbClr val="FF0000"/>
                </a:solidFill>
              </a:rPr>
              <a:t>?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/>
              <a:t>⇒ </a:t>
            </a:r>
            <a:r>
              <a:rPr lang="en-US" altLang="ko-KR" dirty="0" smtClean="0"/>
              <a:t>4</a:t>
            </a:r>
            <a:r>
              <a:rPr lang="ko-KR" altLang="en-US" dirty="0" smtClean="0"/>
              <a:t>차산업혁명의 성격에 대해서 장밋빛</a:t>
            </a:r>
            <a:r>
              <a:rPr lang="en-US" altLang="ko-KR" dirty="0" smtClean="0"/>
              <a:t>,</a:t>
            </a:r>
            <a:r>
              <a:rPr lang="ko-KR" altLang="en-US" dirty="0" smtClean="0"/>
              <a:t> 긍정적 전망을 넘어서 매우 도발적</a:t>
            </a:r>
            <a:r>
              <a:rPr lang="en-US" altLang="ko-KR" dirty="0" smtClean="0"/>
              <a:t>,</a:t>
            </a:r>
            <a:endParaRPr lang="en-US" altLang="ko-KR" dirty="0"/>
          </a:p>
          <a:p>
            <a:pPr fontAlgn="base"/>
            <a:r>
              <a:rPr lang="en-US" altLang="ko-KR" dirty="0" smtClean="0"/>
              <a:t>    </a:t>
            </a:r>
            <a:r>
              <a:rPr lang="ko-KR" altLang="en-US" dirty="0" smtClean="0"/>
              <a:t>충격과 경악의 경제패러다임 전환 소개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- </a:t>
            </a:r>
            <a:r>
              <a:rPr lang="ko-KR" altLang="en-US" dirty="0" smtClean="0"/>
              <a:t>그런 일이 일어나지 않기를 바라지만 피할 수 없는 상황 </a:t>
            </a:r>
            <a:endParaRPr lang="en-US" altLang="ko-KR" dirty="0" smtClean="0"/>
          </a:p>
          <a:p>
            <a:pPr fontAlgn="base"/>
            <a:r>
              <a:rPr lang="ko-KR" altLang="en-US" dirty="0" smtClean="0"/>
              <a:t>⇒</a:t>
            </a:r>
            <a:r>
              <a:rPr lang="en-US" altLang="ko-KR" dirty="0" smtClean="0"/>
              <a:t> </a:t>
            </a:r>
            <a:r>
              <a:rPr lang="ko-KR" altLang="en-US" dirty="0" smtClean="0"/>
              <a:t>그에 대한 대처방안</a:t>
            </a:r>
            <a:r>
              <a:rPr lang="en-US" altLang="ko-KR" dirty="0" smtClean="0"/>
              <a:t>(</a:t>
            </a:r>
            <a:r>
              <a:rPr lang="ko-KR" altLang="en-US" dirty="0" smtClean="0"/>
              <a:t>교육혁신</a:t>
            </a:r>
            <a:r>
              <a:rPr lang="en-US" altLang="ko-KR" dirty="0" smtClean="0"/>
              <a:t>)</a:t>
            </a:r>
            <a:r>
              <a:rPr lang="ko-KR" altLang="en-US" dirty="0" smtClean="0"/>
              <a:t> 모색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618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416496" y="980728"/>
            <a:ext cx="4536504" cy="36004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/>
              <a:t>■ </a:t>
            </a:r>
            <a:r>
              <a:rPr lang="en-US" altLang="ko-KR" dirty="0"/>
              <a:t>4</a:t>
            </a:r>
            <a:r>
              <a:rPr lang="ko-KR" altLang="en-US" dirty="0" err="1"/>
              <a:t>차산업혁명</a:t>
            </a:r>
            <a:r>
              <a:rPr lang="ko-KR" altLang="en-US" dirty="0"/>
              <a:t> 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16496" y="1617325"/>
            <a:ext cx="907300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dirty="0"/>
              <a:t>△ 정의 </a:t>
            </a:r>
            <a:r>
              <a:rPr lang="en-US" altLang="ko-KR" dirty="0"/>
              <a:t>: 4</a:t>
            </a:r>
            <a:r>
              <a:rPr lang="ko-KR" altLang="en-US" dirty="0"/>
              <a:t>차산업혁명에 대해서는 아직까지 일치된</a:t>
            </a:r>
            <a:r>
              <a:rPr lang="en-US" altLang="ko-KR" dirty="0"/>
              <a:t>(</a:t>
            </a:r>
            <a:r>
              <a:rPr lang="ko-KR" altLang="en-US" dirty="0"/>
              <a:t>통일된</a:t>
            </a:r>
            <a:r>
              <a:rPr lang="en-US" altLang="ko-KR" dirty="0"/>
              <a:t>) </a:t>
            </a:r>
            <a:r>
              <a:rPr lang="ko-KR" altLang="en-US" dirty="0"/>
              <a:t>정의가 내려진 것은 없음</a:t>
            </a:r>
          </a:p>
          <a:p>
            <a:pPr fontAlgn="base"/>
            <a:r>
              <a:rPr lang="ko-KR" altLang="en-US" dirty="0" smtClean="0"/>
              <a:t>            “</a:t>
            </a:r>
            <a:r>
              <a:rPr lang="ko-KR" altLang="en-US" dirty="0"/>
              <a:t>인공지능</a:t>
            </a:r>
            <a:r>
              <a:rPr lang="en-US" altLang="ko-KR" dirty="0"/>
              <a:t>, </a:t>
            </a:r>
            <a:r>
              <a:rPr lang="ko-KR" altLang="en-US" dirty="0"/>
              <a:t>빅데이터 등 디지털 기술로 촉발되는 </a:t>
            </a:r>
            <a:r>
              <a:rPr lang="ko-KR" altLang="en-US" u="sng" dirty="0" err="1">
                <a:solidFill>
                  <a:srgbClr val="FF0000"/>
                </a:solidFill>
              </a:rPr>
              <a:t>초연결</a:t>
            </a:r>
            <a:r>
              <a:rPr lang="ko-KR" altLang="en-US" u="sng" dirty="0">
                <a:solidFill>
                  <a:srgbClr val="FF0000"/>
                </a:solidFill>
              </a:rPr>
              <a:t> 기반의 지능화 혁명</a:t>
            </a:r>
            <a:r>
              <a:rPr lang="ko-KR" altLang="en-US" dirty="0"/>
              <a:t>” </a:t>
            </a:r>
          </a:p>
          <a:p>
            <a:pPr fontAlgn="base"/>
            <a:r>
              <a:rPr lang="ko-KR" altLang="en-US" dirty="0" smtClean="0"/>
              <a:t>            “</a:t>
            </a:r>
            <a:r>
              <a:rPr lang="ko-KR" altLang="en-US" dirty="0"/>
              <a:t>정보통신기술</a:t>
            </a:r>
            <a:r>
              <a:rPr lang="en-US" altLang="ko-KR" dirty="0"/>
              <a:t>(ICT)</a:t>
            </a:r>
            <a:r>
              <a:rPr lang="ko-KR" altLang="en-US" dirty="0"/>
              <a:t>의 융합으로 이뤄지는 차세대 산업혁명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로봇이나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      </a:t>
            </a:r>
            <a:r>
              <a:rPr lang="ko-KR" altLang="en-US" dirty="0" smtClean="0"/>
              <a:t>인공지능</a:t>
            </a:r>
            <a:r>
              <a:rPr lang="en-US" altLang="ko-KR" dirty="0"/>
              <a:t>(AI)</a:t>
            </a:r>
            <a:r>
              <a:rPr lang="ko-KR" altLang="en-US" dirty="0"/>
              <a:t>을 통해 </a:t>
            </a:r>
            <a:r>
              <a:rPr lang="ko-KR" altLang="en-US" dirty="0" smtClean="0"/>
              <a:t>실제와 </a:t>
            </a:r>
            <a:r>
              <a:rPr lang="ko-KR" altLang="en-US" dirty="0"/>
              <a:t>가상이 통합돼 사물을 자동적</a:t>
            </a:r>
            <a:r>
              <a:rPr lang="en-US" altLang="ko-KR" dirty="0"/>
              <a:t>, </a:t>
            </a:r>
            <a:r>
              <a:rPr lang="ko-KR" altLang="en-US" dirty="0"/>
              <a:t>지능적으로 </a:t>
            </a:r>
            <a:r>
              <a:rPr lang="ko-KR" altLang="en-US" dirty="0" smtClean="0"/>
              <a:t>제어할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      </a:t>
            </a:r>
            <a:r>
              <a:rPr lang="ko-KR" altLang="en-US" dirty="0" smtClean="0"/>
              <a:t> </a:t>
            </a:r>
            <a:r>
              <a:rPr lang="ko-KR" altLang="en-US" dirty="0"/>
              <a:t>수 있는 가상 물리 시스템의 구축이 기대되는 산업상의 변화</a:t>
            </a:r>
            <a:r>
              <a:rPr lang="ko-KR" altLang="en-US" dirty="0" smtClean="0"/>
              <a:t>”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– </a:t>
            </a:r>
            <a:r>
              <a:rPr lang="ko-KR" altLang="en-US" u="sng" dirty="0" smtClean="0">
                <a:solidFill>
                  <a:srgbClr val="FF0000"/>
                </a:solidFill>
              </a:rPr>
              <a:t>기술 측면</a:t>
            </a:r>
            <a:r>
              <a:rPr lang="ko-KR" altLang="en-US" u="sng" dirty="0" smtClean="0"/>
              <a:t>의 정의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물리학</a:t>
            </a:r>
            <a:r>
              <a:rPr lang="en-US" altLang="ko-KR" dirty="0"/>
              <a:t>, </a:t>
            </a:r>
            <a:r>
              <a:rPr lang="ko-KR" altLang="en-US" dirty="0" err="1"/>
              <a:t>디지털학</a:t>
            </a:r>
            <a:r>
              <a:rPr lang="en-US" altLang="ko-KR" dirty="0"/>
              <a:t>, </a:t>
            </a:r>
            <a:r>
              <a:rPr lang="ko-KR" altLang="en-US" dirty="0"/>
              <a:t>생물학 등이 결합 되는 기술 </a:t>
            </a:r>
            <a:r>
              <a:rPr lang="ko-KR" altLang="en-US" dirty="0" smtClean="0"/>
              <a:t>혁명 </a:t>
            </a:r>
            <a:r>
              <a:rPr lang="en-US" altLang="ko-KR" dirty="0" smtClean="0"/>
              <a:t>[</a:t>
            </a:r>
            <a:r>
              <a:rPr lang="ko-KR" altLang="en-US" dirty="0" smtClean="0"/>
              <a:t>구체적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 </a:t>
            </a:r>
            <a:r>
              <a:rPr lang="ko-KR" altLang="en-US" dirty="0" smtClean="0"/>
              <a:t> 으로 </a:t>
            </a:r>
            <a:r>
              <a:rPr lang="en-US" altLang="ko-KR" dirty="0"/>
              <a:t>4</a:t>
            </a:r>
            <a:r>
              <a:rPr lang="ko-KR" altLang="en-US" dirty="0"/>
              <a:t>차 산업 혁명에 해당하는 </a:t>
            </a:r>
            <a:r>
              <a:rPr lang="ko-KR" altLang="en-US" dirty="0" smtClean="0"/>
              <a:t>영역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나노기술</a:t>
            </a:r>
            <a:r>
              <a:rPr lang="en-US" altLang="ko-KR" dirty="0"/>
              <a:t>(nanotechnology), </a:t>
            </a:r>
            <a:r>
              <a:rPr lang="ko-KR" altLang="en-US" dirty="0" smtClean="0"/>
              <a:t>생명기술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 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en-US" altLang="ko-KR" dirty="0"/>
              <a:t>biotechnology), </a:t>
            </a:r>
            <a:r>
              <a:rPr lang="ko-KR" altLang="en-US" dirty="0"/>
              <a:t>정보기술</a:t>
            </a:r>
            <a:r>
              <a:rPr lang="en-US" altLang="ko-KR" dirty="0"/>
              <a:t>(IT), </a:t>
            </a:r>
            <a:r>
              <a:rPr lang="ko-KR" altLang="en-US" dirty="0"/>
              <a:t>통신기술</a:t>
            </a:r>
            <a:r>
              <a:rPr lang="en-US" altLang="ko-KR" dirty="0"/>
              <a:t>(CT) </a:t>
            </a:r>
            <a:r>
              <a:rPr lang="ko-KR" altLang="en-US" dirty="0"/>
              <a:t>및 인지과학</a:t>
            </a:r>
            <a:r>
              <a:rPr lang="en-US" altLang="ko-KR" dirty="0"/>
              <a:t>(</a:t>
            </a:r>
            <a:r>
              <a:rPr lang="en-US" altLang="ko-KR" dirty="0" smtClean="0"/>
              <a:t>Cognitive Science)]</a:t>
            </a:r>
            <a:endParaRPr lang="ko-KR" altLang="en-US" dirty="0"/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△ </a:t>
            </a:r>
            <a:r>
              <a:rPr lang="ko-KR" altLang="en-US" dirty="0"/>
              <a:t>합의 </a:t>
            </a:r>
            <a:r>
              <a:rPr lang="en-US" altLang="ko-KR" dirty="0"/>
              <a:t>(</a:t>
            </a:r>
            <a:r>
              <a:rPr lang="ko-KR" altLang="en-US" dirty="0"/>
              <a:t>공인</a:t>
            </a:r>
            <a:r>
              <a:rPr lang="en-US" altLang="ko-KR" dirty="0"/>
              <a:t>) : 1</a:t>
            </a:r>
            <a:r>
              <a:rPr lang="ko-KR" altLang="en-US" dirty="0"/>
              <a:t>∼</a:t>
            </a:r>
            <a:r>
              <a:rPr lang="en-US" altLang="ko-KR" dirty="0"/>
              <a:t>3</a:t>
            </a:r>
            <a:r>
              <a:rPr lang="ko-KR" altLang="en-US" dirty="0"/>
              <a:t>차산업혁명에 대해서는 국제적 공감대가 형성되어 있음</a:t>
            </a:r>
          </a:p>
          <a:p>
            <a:pPr fontAlgn="base"/>
            <a:r>
              <a:rPr lang="en-US" altLang="ko-KR" dirty="0" smtClean="0"/>
              <a:t>                    - </a:t>
            </a:r>
            <a:r>
              <a:rPr lang="en-US" altLang="ko-KR" dirty="0"/>
              <a:t>1</a:t>
            </a:r>
            <a:r>
              <a:rPr lang="ko-KR" altLang="en-US" dirty="0" err="1"/>
              <a:t>차산업혁명</a:t>
            </a:r>
            <a:r>
              <a:rPr lang="ko-KR" altLang="en-US" dirty="0"/>
              <a:t> </a:t>
            </a:r>
            <a:r>
              <a:rPr lang="en-US" altLang="ko-KR" dirty="0"/>
              <a:t>(1784</a:t>
            </a:r>
            <a:r>
              <a:rPr lang="ko-KR" altLang="en-US" dirty="0"/>
              <a:t>년</a:t>
            </a:r>
            <a:r>
              <a:rPr lang="en-US" altLang="ko-KR" dirty="0"/>
              <a:t>) : </a:t>
            </a:r>
            <a:r>
              <a:rPr lang="ko-KR" altLang="en-US" dirty="0"/>
              <a:t>증기</a:t>
            </a:r>
            <a:r>
              <a:rPr lang="en-US" altLang="ko-KR" dirty="0"/>
              <a:t>, </a:t>
            </a:r>
            <a:r>
              <a:rPr lang="ko-KR" altLang="en-US" dirty="0"/>
              <a:t>기계 생산 </a:t>
            </a:r>
          </a:p>
          <a:p>
            <a:pPr fontAlgn="base"/>
            <a:r>
              <a:rPr lang="en-US" altLang="ko-KR" dirty="0" smtClean="0"/>
              <a:t>                    - </a:t>
            </a:r>
            <a:r>
              <a:rPr lang="en-US" altLang="ko-KR" dirty="0"/>
              <a:t>2</a:t>
            </a:r>
            <a:r>
              <a:rPr lang="ko-KR" altLang="en-US" dirty="0" err="1"/>
              <a:t>차산업혁명</a:t>
            </a:r>
            <a:r>
              <a:rPr lang="ko-KR" altLang="en-US" dirty="0"/>
              <a:t> </a:t>
            </a:r>
            <a:r>
              <a:rPr lang="en-US" altLang="ko-KR" dirty="0"/>
              <a:t>(1879</a:t>
            </a:r>
            <a:r>
              <a:rPr lang="ko-KR" altLang="en-US" dirty="0"/>
              <a:t>년</a:t>
            </a:r>
            <a:r>
              <a:rPr lang="en-US" altLang="ko-KR" dirty="0"/>
              <a:t>) : </a:t>
            </a:r>
            <a:r>
              <a:rPr lang="ko-KR" altLang="en-US" dirty="0"/>
              <a:t>전기</a:t>
            </a:r>
            <a:r>
              <a:rPr lang="en-US" altLang="ko-KR" dirty="0"/>
              <a:t>, </a:t>
            </a:r>
            <a:r>
              <a:rPr lang="ko-KR" altLang="en-US" dirty="0"/>
              <a:t>노동 분업</a:t>
            </a:r>
            <a:r>
              <a:rPr lang="en-US" altLang="ko-KR" dirty="0"/>
              <a:t>, </a:t>
            </a:r>
            <a:r>
              <a:rPr lang="ko-KR" altLang="en-US" dirty="0"/>
              <a:t>대량생산 </a:t>
            </a:r>
          </a:p>
          <a:p>
            <a:pPr fontAlgn="base"/>
            <a:r>
              <a:rPr lang="en-US" altLang="ko-KR" dirty="0" smtClean="0"/>
              <a:t>                    - </a:t>
            </a:r>
            <a:r>
              <a:rPr lang="en-US" altLang="ko-KR" dirty="0"/>
              <a:t>3</a:t>
            </a:r>
            <a:r>
              <a:rPr lang="ko-KR" altLang="en-US" dirty="0" err="1"/>
              <a:t>차산업혁명</a:t>
            </a:r>
            <a:r>
              <a:rPr lang="ko-KR" altLang="en-US" dirty="0"/>
              <a:t> </a:t>
            </a:r>
            <a:r>
              <a:rPr lang="en-US" altLang="ko-KR" dirty="0"/>
              <a:t>(1969</a:t>
            </a:r>
            <a:r>
              <a:rPr lang="ko-KR" altLang="en-US" dirty="0"/>
              <a:t>년</a:t>
            </a:r>
            <a:r>
              <a:rPr lang="en-US" altLang="ko-KR" dirty="0"/>
              <a:t>) : </a:t>
            </a:r>
            <a:r>
              <a:rPr lang="ko-KR" altLang="en-US" dirty="0"/>
              <a:t>전자</a:t>
            </a:r>
            <a:r>
              <a:rPr lang="en-US" altLang="ko-KR" dirty="0"/>
              <a:t>, </a:t>
            </a:r>
            <a:r>
              <a:rPr lang="ko-KR" altLang="en-US" dirty="0"/>
              <a:t>정보기술</a:t>
            </a:r>
            <a:r>
              <a:rPr lang="en-US" altLang="ko-KR" dirty="0"/>
              <a:t>, </a:t>
            </a:r>
            <a:r>
              <a:rPr lang="ko-KR" altLang="en-US" dirty="0" err="1"/>
              <a:t>자동생산</a:t>
            </a:r>
            <a:r>
              <a:rPr lang="ko-KR" altLang="en-US" dirty="0"/>
              <a:t> </a:t>
            </a:r>
          </a:p>
          <a:p>
            <a:pPr fontAlgn="base"/>
            <a:r>
              <a:rPr lang="ko-KR" altLang="en-US" dirty="0" smtClean="0">
                <a:solidFill>
                  <a:srgbClr val="FF0000"/>
                </a:solidFill>
              </a:rPr>
              <a:t>          </a:t>
            </a:r>
            <a:r>
              <a:rPr lang="ko-KR" altLang="en-US" dirty="0" smtClean="0"/>
              <a:t>⇒</a:t>
            </a:r>
            <a:r>
              <a:rPr lang="ko-KR" altLang="en-US" dirty="0" smtClean="0">
                <a:solidFill>
                  <a:srgbClr val="FF0000"/>
                </a:solidFill>
              </a:rPr>
              <a:t>  </a:t>
            </a:r>
            <a:r>
              <a:rPr lang="en-US" altLang="ko-KR" dirty="0" smtClean="0">
                <a:solidFill>
                  <a:srgbClr val="FF0000"/>
                </a:solidFill>
              </a:rPr>
              <a:t>*</a:t>
            </a:r>
            <a:r>
              <a:rPr lang="en-US" altLang="ko-KR" dirty="0" smtClean="0"/>
              <a:t> </a:t>
            </a:r>
            <a:r>
              <a:rPr lang="ko-KR" altLang="en-US" u="sng" dirty="0" smtClean="0">
                <a:solidFill>
                  <a:srgbClr val="FF0000"/>
                </a:solidFill>
              </a:rPr>
              <a:t>반면에 </a:t>
            </a:r>
            <a:r>
              <a:rPr lang="en-US" altLang="ko-KR" u="sng" dirty="0">
                <a:solidFill>
                  <a:srgbClr val="FF0000"/>
                </a:solidFill>
              </a:rPr>
              <a:t>4</a:t>
            </a:r>
            <a:r>
              <a:rPr lang="ko-KR" altLang="en-US" u="sng" dirty="0" err="1">
                <a:solidFill>
                  <a:srgbClr val="FF0000"/>
                </a:solidFill>
              </a:rPr>
              <a:t>차산업혁명</a:t>
            </a:r>
            <a:r>
              <a:rPr lang="ko-KR" altLang="en-US" u="sng" dirty="0">
                <a:solidFill>
                  <a:srgbClr val="FF0000"/>
                </a:solidFill>
              </a:rPr>
              <a:t> 여부에 대해서는 아직까지 범세계적 </a:t>
            </a:r>
            <a:r>
              <a:rPr lang="ko-KR" altLang="en-US" u="sng" dirty="0" smtClean="0">
                <a:solidFill>
                  <a:srgbClr val="FF0000"/>
                </a:solidFill>
              </a:rPr>
              <a:t>합의</a:t>
            </a:r>
            <a:endParaRPr lang="en-US" altLang="ko-KR" u="sng" dirty="0" smtClean="0">
              <a:solidFill>
                <a:srgbClr val="FF0000"/>
              </a:solidFill>
            </a:endParaRPr>
          </a:p>
          <a:p>
            <a:pPr fontAlgn="base"/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                </a:t>
            </a:r>
            <a:r>
              <a:rPr lang="en-US" altLang="ko-KR" u="sng" dirty="0" smtClean="0">
                <a:solidFill>
                  <a:srgbClr val="FF0000"/>
                </a:solidFill>
              </a:rPr>
              <a:t>(</a:t>
            </a:r>
            <a:r>
              <a:rPr lang="ko-KR" altLang="en-US" u="sng" dirty="0">
                <a:solidFill>
                  <a:srgbClr val="FF0000"/>
                </a:solidFill>
              </a:rPr>
              <a:t>국제적 공인</a:t>
            </a:r>
            <a:r>
              <a:rPr lang="en-US" altLang="ko-KR" u="sng" dirty="0">
                <a:solidFill>
                  <a:srgbClr val="FF0000"/>
                </a:solidFill>
              </a:rPr>
              <a:t>)</a:t>
            </a:r>
            <a:r>
              <a:rPr lang="ko-KR" altLang="en-US" u="sng" dirty="0">
                <a:solidFill>
                  <a:srgbClr val="FF0000"/>
                </a:solidFill>
              </a:rPr>
              <a:t>가 이루어지지 않은 </a:t>
            </a:r>
            <a:r>
              <a:rPr lang="ko-KR" altLang="en-US" u="sng" dirty="0" smtClean="0">
                <a:solidFill>
                  <a:srgbClr val="FF0000"/>
                </a:solidFill>
              </a:rPr>
              <a:t>상태</a:t>
            </a:r>
            <a:endParaRPr lang="en-US" altLang="ko-KR" u="sng" dirty="0" smtClean="0">
              <a:solidFill>
                <a:srgbClr val="FF0000"/>
              </a:solidFill>
            </a:endParaRPr>
          </a:p>
          <a:p>
            <a:pPr fontAlgn="base"/>
            <a:endParaRPr lang="en-US" altLang="ko-KR" u="sng" dirty="0">
              <a:solidFill>
                <a:srgbClr val="FF0000"/>
              </a:solidFill>
            </a:endParaRPr>
          </a:p>
          <a:p>
            <a:pPr fontAlgn="base"/>
            <a:endParaRPr lang="en-US" altLang="ko-KR" u="sng" dirty="0" smtClean="0">
              <a:solidFill>
                <a:srgbClr val="FF0000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04528" y="5772308"/>
            <a:ext cx="8401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■ 정부차원에서 ‘</a:t>
            </a:r>
            <a:r>
              <a:rPr lang="en-US" altLang="ko-KR" dirty="0"/>
              <a:t>4</a:t>
            </a:r>
            <a:r>
              <a:rPr lang="ko-KR" altLang="en-US" dirty="0" err="1"/>
              <a:t>차산업혁명’이란</a:t>
            </a:r>
            <a:r>
              <a:rPr lang="ko-KR" altLang="en-US" dirty="0"/>
              <a:t> 용어를 공식적으로 채택한 나라는 </a:t>
            </a:r>
            <a:endParaRPr lang="en-US" altLang="ko-KR" dirty="0" smtClean="0"/>
          </a:p>
          <a:p>
            <a:r>
              <a:rPr lang="ko-KR" altLang="en-US" dirty="0" smtClean="0"/>
              <a:t>    한국과 </a:t>
            </a:r>
            <a:r>
              <a:rPr lang="ko-KR" altLang="en-US" dirty="0"/>
              <a:t>일본 정도에 </a:t>
            </a:r>
            <a:r>
              <a:rPr lang="ko-KR" altLang="en-US" dirty="0" smtClean="0"/>
              <a:t>불과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어쨌든 </a:t>
            </a:r>
            <a:r>
              <a:rPr lang="en-US" altLang="ko-KR" dirty="0" smtClean="0"/>
              <a:t>4</a:t>
            </a:r>
            <a:r>
              <a:rPr lang="ko-KR" altLang="en-US" dirty="0" err="1" smtClean="0"/>
              <a:t>차산업혁명</a:t>
            </a:r>
            <a:r>
              <a:rPr lang="ko-KR" altLang="en-US" dirty="0" smtClean="0"/>
              <a:t> 시대 도래 일단 인정하고</a:t>
            </a:r>
            <a:r>
              <a:rPr lang="en-US" altLang="ko-KR" dirty="0" smtClean="0"/>
              <a:t>…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4248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4488" y="231512"/>
            <a:ext cx="8915400" cy="324000"/>
          </a:xfrm>
        </p:spPr>
        <p:txBody>
          <a:bodyPr>
            <a:noAutofit/>
          </a:bodyPr>
          <a:lstStyle/>
          <a:p>
            <a:pPr fontAlgn="base"/>
            <a:r>
              <a:rPr lang="en-US" altLang="ko-KR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II. 4</a:t>
            </a:r>
            <a:r>
              <a:rPr lang="ko-KR" altLang="en-US" b="1" kern="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차산업혁명</a:t>
            </a:r>
            <a:r>
              <a:rPr lang="en-US" altLang="ko-KR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b="1" kern="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기술환경의</a:t>
            </a:r>
            <a:r>
              <a:rPr lang="ko-KR" altLang="en-US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 변화와 경제환경의 </a:t>
            </a:r>
            <a:r>
              <a:rPr lang="ko-KR" altLang="en-US" b="1" kern="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변화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00472" y="2852936"/>
            <a:ext cx="91805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dirty="0"/>
              <a:t>△ 역사 속 산업혁명은 신기술과 새로운 세계관이 </a:t>
            </a:r>
            <a:r>
              <a:rPr lang="ko-KR" altLang="en-US" u="sng" dirty="0">
                <a:solidFill>
                  <a:srgbClr val="FF0000"/>
                </a:solidFill>
              </a:rPr>
              <a:t>경제체제와 사회구조를 완전히 </a:t>
            </a:r>
            <a:r>
              <a:rPr lang="ko-KR" altLang="en-US" u="sng" dirty="0" smtClean="0">
                <a:solidFill>
                  <a:srgbClr val="FF0000"/>
                </a:solidFill>
              </a:rPr>
              <a:t>변화</a:t>
            </a:r>
            <a:endParaRPr lang="en-US" altLang="ko-KR" u="sng" dirty="0" smtClean="0">
              <a:solidFill>
                <a:srgbClr val="FF0000"/>
              </a:solidFill>
            </a:endParaRPr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시킬 </a:t>
            </a:r>
            <a:r>
              <a:rPr lang="ko-KR" altLang="en-US" dirty="0"/>
              <a:t>때 발생 </a:t>
            </a:r>
            <a:r>
              <a:rPr lang="en-US" altLang="ko-KR" dirty="0"/>
              <a:t>- </a:t>
            </a:r>
            <a:r>
              <a:rPr lang="ko-KR" altLang="en-US" dirty="0"/>
              <a:t>산업 분야의 변화에 그치지 않고 정치</a:t>
            </a:r>
            <a:r>
              <a:rPr lang="en-US" altLang="ko-KR" dirty="0"/>
              <a:t>, </a:t>
            </a:r>
            <a:r>
              <a:rPr lang="ko-KR" altLang="en-US" dirty="0"/>
              <a:t>사회</a:t>
            </a:r>
            <a:r>
              <a:rPr lang="en-US" altLang="ko-KR" dirty="0"/>
              <a:t>, </a:t>
            </a:r>
            <a:r>
              <a:rPr lang="ko-KR" altLang="en-US" dirty="0"/>
              <a:t>문화에도 혁명적인 </a:t>
            </a:r>
            <a:r>
              <a:rPr lang="ko-KR" altLang="en-US" dirty="0" smtClean="0"/>
              <a:t>변화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 </a:t>
            </a:r>
            <a:r>
              <a:rPr lang="ko-KR" altLang="en-US" dirty="0"/>
              <a:t>유도 ⇒ 인간의 삶과 사회에 변화 </a:t>
            </a:r>
            <a:r>
              <a:rPr lang="en-US" altLang="ko-KR" dirty="0"/>
              <a:t>(</a:t>
            </a:r>
            <a:r>
              <a:rPr lang="ko-KR" altLang="en-US" dirty="0"/>
              <a:t>시스템 단절</a:t>
            </a:r>
            <a:r>
              <a:rPr lang="en-US" altLang="ko-KR" dirty="0"/>
              <a:t>)</a:t>
            </a:r>
            <a:endParaRPr lang="ko-KR" altLang="en-US" dirty="0"/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△ </a:t>
            </a:r>
            <a:r>
              <a:rPr lang="ko-KR" altLang="en-US" dirty="0"/>
              <a:t>‘</a:t>
            </a:r>
            <a:r>
              <a:rPr lang="ko-KR" altLang="en-US" dirty="0" err="1"/>
              <a:t>산업혁명’은</a:t>
            </a:r>
            <a:r>
              <a:rPr lang="ko-KR" altLang="en-US" dirty="0"/>
              <a:t> </a:t>
            </a:r>
            <a:r>
              <a:rPr lang="ko-KR" altLang="en-US" u="sng" dirty="0">
                <a:solidFill>
                  <a:srgbClr val="FF0000"/>
                </a:solidFill>
              </a:rPr>
              <a:t>새로운 기술</a:t>
            </a:r>
            <a:r>
              <a:rPr lang="ko-KR" altLang="en-US" dirty="0"/>
              <a:t>이 등장해 </a:t>
            </a:r>
            <a:r>
              <a:rPr lang="ko-KR" altLang="en-US" u="sng" dirty="0">
                <a:solidFill>
                  <a:srgbClr val="FF0000"/>
                </a:solidFill>
              </a:rPr>
              <a:t>새로운 산업 생태계</a:t>
            </a:r>
            <a:r>
              <a:rPr lang="ko-KR" altLang="en-US" dirty="0"/>
              <a:t>를 만들고</a:t>
            </a:r>
            <a:r>
              <a:rPr lang="en-US" altLang="ko-KR" dirty="0"/>
              <a:t>, </a:t>
            </a:r>
            <a:r>
              <a:rPr lang="ko-KR" altLang="en-US" dirty="0"/>
              <a:t>그것이 인간이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삶을 </a:t>
            </a:r>
            <a:r>
              <a:rPr lang="ko-KR" altLang="en-US" dirty="0"/>
              <a:t>영위하는 방식을 획기적으로 </a:t>
            </a:r>
            <a:r>
              <a:rPr lang="ko-KR" altLang="en-US" u="sng" dirty="0">
                <a:solidFill>
                  <a:srgbClr val="FF0000"/>
                </a:solidFill>
              </a:rPr>
              <a:t>변화</a:t>
            </a:r>
            <a:r>
              <a:rPr lang="ko-KR" altLang="en-US" dirty="0"/>
              <a:t>시킬 때 붙일 수 있는 개념 </a:t>
            </a:r>
          </a:p>
        </p:txBody>
      </p:sp>
      <p:sp>
        <p:nvSpPr>
          <p:cNvPr id="7" name="모서리가 둥근 직사각형 6"/>
          <p:cNvSpPr/>
          <p:nvPr/>
        </p:nvSpPr>
        <p:spPr>
          <a:xfrm>
            <a:off x="344488" y="2032081"/>
            <a:ext cx="6948264" cy="32730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/>
              <a:t>■ </a:t>
            </a:r>
            <a:r>
              <a:rPr lang="en-US" altLang="ko-KR" dirty="0"/>
              <a:t>Schwab : ‘</a:t>
            </a:r>
            <a:r>
              <a:rPr lang="ko-KR" altLang="en-US" dirty="0"/>
              <a:t>혁명</a:t>
            </a:r>
            <a:r>
              <a:rPr lang="en-US" altLang="ko-KR" dirty="0"/>
              <a:t>(Revolution)’</a:t>
            </a:r>
            <a:r>
              <a:rPr lang="ko-KR" altLang="en-US" dirty="0"/>
              <a:t>은 급진적이고 근본적인 변화 </a:t>
            </a:r>
            <a:r>
              <a:rPr lang="ko-KR" altLang="en-US" dirty="0" smtClean="0"/>
              <a:t>수반</a:t>
            </a:r>
            <a:endParaRPr lang="ko-KR" altLang="en-US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344488" y="980728"/>
            <a:ext cx="4536504" cy="36004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/>
              <a:t>■ </a:t>
            </a:r>
            <a:r>
              <a:rPr lang="ko-KR" altLang="en-US" dirty="0" smtClean="0"/>
              <a:t>산업혁명의 특성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9800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4488" y="231512"/>
            <a:ext cx="8915400" cy="324000"/>
          </a:xfrm>
        </p:spPr>
        <p:txBody>
          <a:bodyPr>
            <a:noAutofit/>
          </a:bodyPr>
          <a:lstStyle/>
          <a:p>
            <a:pPr fontAlgn="base"/>
            <a:r>
              <a:rPr lang="en-US" altLang="ko-KR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II. 4</a:t>
            </a:r>
            <a:r>
              <a:rPr lang="ko-KR" altLang="en-US" b="1" kern="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차산업혁명</a:t>
            </a:r>
            <a:r>
              <a:rPr lang="en-US" altLang="ko-KR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b="1" kern="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기술환경의</a:t>
            </a:r>
            <a:r>
              <a:rPr lang="ko-KR" altLang="en-US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 변화와 경제환경의 </a:t>
            </a:r>
            <a:r>
              <a:rPr lang="ko-KR" altLang="en-US" b="1" kern="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변화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725488" y="1772816"/>
            <a:ext cx="775590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b="1" dirty="0" smtClean="0"/>
              <a:t>                              </a:t>
            </a:r>
            <a:r>
              <a:rPr lang="en-US" altLang="ko-KR" b="1" dirty="0" smtClean="0"/>
              <a:t>[</a:t>
            </a:r>
            <a:r>
              <a:rPr lang="ko-KR" altLang="en-US" b="1" dirty="0" smtClean="0"/>
              <a:t>무게중심 이동</a:t>
            </a:r>
            <a:r>
              <a:rPr lang="en-US" altLang="ko-KR" b="1" dirty="0" smtClean="0"/>
              <a:t>]</a:t>
            </a:r>
          </a:p>
          <a:p>
            <a:pPr fontAlgn="base"/>
            <a:endParaRPr lang="en-US" altLang="ko-KR" b="1" dirty="0" smtClean="0"/>
          </a:p>
          <a:p>
            <a:pPr fontAlgn="base"/>
            <a:r>
              <a:rPr lang="ko-KR" altLang="en-US" sz="2400" dirty="0" smtClean="0"/>
              <a:t>   △ </a:t>
            </a:r>
            <a:r>
              <a:rPr lang="en-US" altLang="ko-KR" sz="2400" b="1" dirty="0" smtClean="0"/>
              <a:t>3</a:t>
            </a:r>
            <a:r>
              <a:rPr lang="ko-KR" altLang="en-US" sz="2400" b="1" dirty="0" smtClean="0"/>
              <a:t>차 </a:t>
            </a:r>
            <a:r>
              <a:rPr lang="ko-KR" altLang="en-US" sz="2400" b="1" dirty="0"/>
              <a:t>산업혁명 </a:t>
            </a:r>
            <a:r>
              <a:rPr lang="ko-KR" altLang="en-US" sz="2400" b="1" dirty="0" smtClean="0"/>
              <a:t>    </a:t>
            </a:r>
            <a:r>
              <a:rPr lang="ko-KR" altLang="en-US" sz="2400" dirty="0" smtClean="0"/>
              <a:t>⇒     △ </a:t>
            </a:r>
            <a:r>
              <a:rPr lang="en-US" altLang="ko-KR" sz="2400" b="1" dirty="0" smtClean="0"/>
              <a:t>4</a:t>
            </a:r>
            <a:r>
              <a:rPr lang="ko-KR" altLang="en-US" sz="2400" b="1" dirty="0" err="1" smtClean="0"/>
              <a:t>차산업혁명</a:t>
            </a:r>
            <a:endParaRPr lang="en-US" altLang="ko-KR" sz="2400" b="1" dirty="0" smtClean="0"/>
          </a:p>
          <a:p>
            <a:pPr fontAlgn="base"/>
            <a:endParaRPr lang="en-US" altLang="ko-KR" sz="2400" dirty="0" smtClean="0"/>
          </a:p>
          <a:p>
            <a:pPr fontAlgn="base"/>
            <a:r>
              <a:rPr lang="en-US" altLang="ko-KR" b="1" dirty="0" smtClean="0"/>
              <a:t>                        ICT </a:t>
            </a:r>
            <a:r>
              <a:rPr lang="ko-KR" altLang="en-US" b="1" dirty="0" smtClean="0"/>
              <a:t>중심    </a:t>
            </a:r>
            <a:r>
              <a:rPr lang="ko-KR" altLang="en-US" dirty="0" smtClean="0"/>
              <a:t>⇒    </a:t>
            </a:r>
            <a:r>
              <a:rPr lang="en-US" altLang="ko-KR" b="1" dirty="0" smtClean="0">
                <a:solidFill>
                  <a:srgbClr val="FF0000"/>
                </a:solidFill>
              </a:rPr>
              <a:t>BT </a:t>
            </a:r>
            <a:r>
              <a:rPr lang="ko-KR" altLang="en-US" b="1" dirty="0" smtClean="0">
                <a:solidFill>
                  <a:srgbClr val="FF0000"/>
                </a:solidFill>
              </a:rPr>
              <a:t>중심 </a:t>
            </a:r>
            <a:endParaRPr lang="en-US" altLang="ko-KR" b="1" dirty="0" smtClean="0">
              <a:solidFill>
                <a:srgbClr val="FF0000"/>
              </a:solidFill>
            </a:endParaRPr>
          </a:p>
          <a:p>
            <a:pPr fontAlgn="base"/>
            <a:r>
              <a:rPr lang="en-US" altLang="ko-KR" dirty="0" smtClean="0"/>
              <a:t>                      (</a:t>
            </a:r>
            <a:r>
              <a:rPr lang="ko-KR" altLang="en-US" dirty="0" smtClean="0"/>
              <a:t>정보통신</a:t>
            </a:r>
            <a:r>
              <a:rPr lang="en-US" altLang="ko-KR" dirty="0" smtClean="0"/>
              <a:t>)          </a:t>
            </a:r>
            <a:r>
              <a:rPr lang="en-US" altLang="ko-KR" dirty="0"/>
              <a:t>(</a:t>
            </a:r>
            <a:r>
              <a:rPr lang="ko-KR" altLang="en-US" dirty="0"/>
              <a:t>바이오</a:t>
            </a:r>
            <a:r>
              <a:rPr lang="en-US" altLang="ko-KR" dirty="0" smtClean="0"/>
              <a:t>)</a:t>
            </a:r>
          </a:p>
          <a:p>
            <a:pPr fontAlgn="base"/>
            <a:r>
              <a:rPr lang="ko-KR" altLang="en-US" dirty="0" smtClean="0"/>
              <a:t>             </a:t>
            </a:r>
            <a:r>
              <a:rPr lang="en-US" altLang="ko-KR" dirty="0" smtClean="0"/>
              <a:t>(</a:t>
            </a:r>
            <a:r>
              <a:rPr lang="ko-KR" altLang="en-US" dirty="0" smtClean="0"/>
              <a:t>컴퓨터와 인터넷</a:t>
            </a:r>
            <a:r>
              <a:rPr lang="en-US" altLang="ko-KR" dirty="0" smtClean="0"/>
              <a:t>)</a:t>
            </a:r>
            <a:r>
              <a:rPr lang="ko-KR" altLang="en-US" dirty="0" smtClean="0"/>
              <a:t>          </a:t>
            </a:r>
            <a:r>
              <a:rPr lang="en-US" altLang="ko-KR" dirty="0" smtClean="0"/>
              <a:t>(</a:t>
            </a:r>
            <a:r>
              <a:rPr lang="ko-KR" altLang="en-US" dirty="0" smtClean="0"/>
              <a:t>생명공학</a:t>
            </a:r>
            <a:r>
              <a:rPr lang="en-US" altLang="ko-KR" dirty="0" smtClean="0"/>
              <a:t>)</a:t>
            </a:r>
          </a:p>
          <a:p>
            <a:pPr fontAlgn="base"/>
            <a:r>
              <a:rPr lang="ko-KR" altLang="en-US" dirty="0" smtClean="0"/>
              <a:t>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ko-KR" altLang="en-US" dirty="0" smtClean="0"/>
              <a:t>          </a:t>
            </a:r>
            <a:r>
              <a:rPr lang="ko-KR" altLang="en-US" b="1" dirty="0" smtClean="0"/>
              <a:t>과학기술</a:t>
            </a:r>
            <a:r>
              <a:rPr lang="en-US" altLang="ko-KR" b="1" dirty="0" smtClean="0"/>
              <a:t> </a:t>
            </a:r>
            <a:r>
              <a:rPr lang="ko-KR" altLang="en-US" b="1" dirty="0" smtClean="0"/>
              <a:t>중심 사고   </a:t>
            </a:r>
            <a:r>
              <a:rPr lang="ko-KR" altLang="en-US" dirty="0" smtClean="0"/>
              <a:t>⇒   </a:t>
            </a:r>
            <a:r>
              <a:rPr lang="ko-KR" altLang="en-US" b="1" dirty="0" smtClean="0">
                <a:solidFill>
                  <a:srgbClr val="FF0000"/>
                </a:solidFill>
              </a:rPr>
              <a:t>사람 중심 </a:t>
            </a:r>
            <a:r>
              <a:rPr lang="ko-KR" altLang="en-US" b="1" dirty="0" smtClean="0"/>
              <a:t>사고</a:t>
            </a:r>
            <a:endParaRPr lang="en-US" altLang="ko-KR" b="1" dirty="0" smtClean="0"/>
          </a:p>
          <a:p>
            <a:pPr fontAlgn="base"/>
            <a:r>
              <a:rPr lang="en-US" altLang="ko-KR" dirty="0" smtClean="0"/>
              <a:t>                     (</a:t>
            </a:r>
            <a:r>
              <a:rPr lang="ko-KR" altLang="en-US" dirty="0" smtClean="0"/>
              <a:t>기술발전이        </a:t>
            </a:r>
            <a:r>
              <a:rPr lang="en-US" altLang="ko-KR" dirty="0" smtClean="0"/>
              <a:t>(</a:t>
            </a:r>
            <a:r>
              <a:rPr lang="ko-KR" altLang="en-US" dirty="0" smtClean="0"/>
              <a:t>누구를 위한 기술발전인가</a:t>
            </a:r>
            <a:r>
              <a:rPr lang="en-US" altLang="ko-KR" dirty="0" smtClean="0"/>
              <a:t>?)</a:t>
            </a:r>
            <a:endParaRPr lang="en-US" altLang="ko-KR" dirty="0"/>
          </a:p>
          <a:p>
            <a:pPr fontAlgn="base"/>
            <a:r>
              <a:rPr lang="en-US" altLang="ko-KR" dirty="0" smtClean="0"/>
              <a:t>             </a:t>
            </a:r>
            <a:r>
              <a:rPr lang="ko-KR" altLang="en-US" dirty="0" smtClean="0"/>
              <a:t>지상 최고의 목적</a:t>
            </a:r>
            <a:r>
              <a:rPr lang="en-US" altLang="ko-KR" dirty="0" smtClean="0"/>
              <a:t>?)       (</a:t>
            </a:r>
            <a:r>
              <a:rPr lang="ko-KR" altLang="en-US" dirty="0" smtClean="0"/>
              <a:t>기술발전으로 사람이 행복해지는가</a:t>
            </a:r>
            <a:r>
              <a:rPr lang="en-US" altLang="ko-KR" dirty="0" smtClean="0"/>
              <a:t>?) </a:t>
            </a:r>
            <a:endParaRPr lang="en-US" altLang="ko-KR" dirty="0"/>
          </a:p>
          <a:p>
            <a:pPr fontAlgn="base"/>
            <a:r>
              <a:rPr lang="ko-KR" altLang="en-US" dirty="0" smtClean="0"/>
              <a:t>                 </a:t>
            </a:r>
            <a:r>
              <a:rPr lang="en-US" altLang="ko-KR" dirty="0" smtClean="0"/>
              <a:t>(</a:t>
            </a:r>
            <a:r>
              <a:rPr lang="ko-KR" altLang="en-US" dirty="0" smtClean="0"/>
              <a:t>기술이 주인공</a:t>
            </a:r>
            <a:r>
              <a:rPr lang="en-US" altLang="ko-KR" dirty="0" smtClean="0"/>
              <a:t>)</a:t>
            </a:r>
            <a:r>
              <a:rPr lang="ko-KR" altLang="en-US" dirty="0" smtClean="0"/>
              <a:t>        </a:t>
            </a:r>
            <a:r>
              <a:rPr lang="en-US" altLang="ko-KR" dirty="0" smtClean="0"/>
              <a:t>(</a:t>
            </a:r>
            <a:r>
              <a:rPr lang="ko-KR" altLang="en-US" dirty="0" smtClean="0"/>
              <a:t>사람이 주인공</a:t>
            </a:r>
            <a:r>
              <a:rPr lang="en-US" altLang="ko-KR" dirty="0" smtClean="0"/>
              <a:t>)</a:t>
            </a:r>
          </a:p>
          <a:p>
            <a:pPr fontAlgn="base"/>
            <a:r>
              <a:rPr lang="ko-KR" altLang="en-US" dirty="0" smtClean="0"/>
              <a:t>      </a:t>
            </a:r>
            <a:r>
              <a:rPr lang="en-US" altLang="ko-KR" dirty="0" smtClean="0"/>
              <a:t>[</a:t>
            </a:r>
            <a:r>
              <a:rPr lang="ko-KR" altLang="en-US" dirty="0" smtClean="0"/>
              <a:t>사람은 소비</a:t>
            </a:r>
            <a:r>
              <a:rPr lang="en-US" altLang="ko-KR" dirty="0" smtClean="0"/>
              <a:t>,</a:t>
            </a:r>
            <a:r>
              <a:rPr lang="ko-KR" altLang="en-US" dirty="0" smtClean="0"/>
              <a:t> 생산 역할</a:t>
            </a:r>
            <a:r>
              <a:rPr lang="en-US" altLang="ko-KR" dirty="0" smtClean="0"/>
              <a:t>]       [</a:t>
            </a:r>
            <a:r>
              <a:rPr lang="ko-KR" altLang="en-US" dirty="0" smtClean="0"/>
              <a:t>사람이 창조적 주체</a:t>
            </a:r>
            <a:r>
              <a:rPr lang="en-US" altLang="ko-KR" dirty="0" smtClean="0"/>
              <a:t>]      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fontAlgn="base"/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ko-KR" altLang="en-US" dirty="0" smtClean="0"/>
              <a:t>                    </a:t>
            </a:r>
            <a:r>
              <a:rPr lang="ko-KR" altLang="en-US" b="1" dirty="0" smtClean="0"/>
              <a:t>디지털 중심</a:t>
            </a:r>
            <a:r>
              <a:rPr lang="ko-KR" altLang="en-US" dirty="0" smtClean="0"/>
              <a:t>   ⇒   </a:t>
            </a:r>
            <a:r>
              <a:rPr lang="ko-KR" altLang="en-US" b="1" dirty="0" smtClean="0">
                <a:solidFill>
                  <a:srgbClr val="FF0000"/>
                </a:solidFill>
              </a:rPr>
              <a:t>디지털 </a:t>
            </a:r>
            <a:r>
              <a:rPr lang="en-US" altLang="ko-KR" b="1" dirty="0" smtClean="0">
                <a:solidFill>
                  <a:srgbClr val="FF0000"/>
                </a:solidFill>
              </a:rPr>
              <a:t>+ </a:t>
            </a:r>
            <a:r>
              <a:rPr lang="ko-KR" altLang="en-US" b="1" dirty="0" smtClean="0">
                <a:solidFill>
                  <a:srgbClr val="FF0000"/>
                </a:solidFill>
              </a:rPr>
              <a:t>아날로그 융합</a:t>
            </a:r>
            <a:endParaRPr lang="en-US" altLang="ko-KR" b="1" dirty="0">
              <a:solidFill>
                <a:srgbClr val="FF0000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596868" y="984144"/>
            <a:ext cx="6228340" cy="36004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/>
              <a:t>■ </a:t>
            </a:r>
            <a:r>
              <a:rPr lang="en-US" altLang="ko-KR" dirty="0" smtClean="0"/>
              <a:t>3</a:t>
            </a:r>
            <a:r>
              <a:rPr lang="ko-KR" altLang="en-US" dirty="0" smtClean="0"/>
              <a:t>차산업혁명과 비교한 </a:t>
            </a:r>
            <a:r>
              <a:rPr lang="en-US" altLang="ko-KR" dirty="0" smtClean="0"/>
              <a:t>4</a:t>
            </a:r>
            <a:r>
              <a:rPr lang="ko-KR" altLang="en-US" dirty="0" err="1" smtClean="0"/>
              <a:t>차산업혁명</a:t>
            </a:r>
            <a:r>
              <a:rPr lang="ko-KR" altLang="en-US" dirty="0" smtClean="0"/>
              <a:t> 시대의 핵심적 특성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7881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488504" y="875911"/>
            <a:ext cx="2808599" cy="36004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/>
              <a:t>■ </a:t>
            </a:r>
            <a:r>
              <a:rPr lang="en-US" altLang="ko-KR" dirty="0" smtClean="0"/>
              <a:t>Schwab</a:t>
            </a:r>
            <a:r>
              <a:rPr lang="ko-KR" altLang="en-US" dirty="0" smtClean="0"/>
              <a:t>의 주장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55499" y="1575981"/>
            <a:ext cx="918051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dirty="0"/>
              <a:t>△ </a:t>
            </a:r>
            <a:r>
              <a:rPr lang="en-US" altLang="ko-KR" dirty="0"/>
              <a:t>4</a:t>
            </a:r>
            <a:r>
              <a:rPr lang="ko-KR" altLang="en-US" dirty="0"/>
              <a:t>차산업혁명이 이전의 </a:t>
            </a:r>
            <a:r>
              <a:rPr lang="en-US" altLang="ko-KR" dirty="0"/>
              <a:t>1</a:t>
            </a:r>
            <a:r>
              <a:rPr lang="ko-KR" altLang="en-US" dirty="0"/>
              <a:t>∼</a:t>
            </a:r>
            <a:r>
              <a:rPr lang="en-US" altLang="ko-KR" dirty="0"/>
              <a:t>3</a:t>
            </a:r>
            <a:r>
              <a:rPr lang="ko-KR" altLang="en-US" dirty="0" err="1"/>
              <a:t>차산업혁명</a:t>
            </a:r>
            <a:r>
              <a:rPr lang="ko-KR" altLang="en-US" dirty="0"/>
              <a:t> 못지않은 경제</a:t>
            </a:r>
            <a:r>
              <a:rPr lang="en-US" altLang="ko-KR" dirty="0"/>
              <a:t>­</a:t>
            </a:r>
            <a:r>
              <a:rPr lang="ko-KR" altLang="en-US" dirty="0"/>
              <a:t>사회적 충격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⇒ </a:t>
            </a:r>
            <a:r>
              <a:rPr lang="ko-KR" altLang="en-US" dirty="0"/>
              <a:t>시대적 </a:t>
            </a:r>
            <a:r>
              <a:rPr lang="ko-KR" altLang="en-US" dirty="0" smtClean="0"/>
              <a:t>대 변혁기에 </a:t>
            </a:r>
            <a:r>
              <a:rPr lang="ko-KR" altLang="en-US" dirty="0"/>
              <a:t>직면 </a:t>
            </a:r>
            <a:r>
              <a:rPr lang="en-US" altLang="ko-KR" dirty="0"/>
              <a:t>(</a:t>
            </a:r>
            <a:r>
              <a:rPr lang="ko-KR" altLang="en-US" dirty="0"/>
              <a:t>이전 세계와는 전혀 다른 ‘신세계</a:t>
            </a:r>
            <a:r>
              <a:rPr lang="en-US" altLang="ko-KR" dirty="0"/>
              <a:t>(</a:t>
            </a:r>
            <a:r>
              <a:rPr lang="ko-KR" altLang="en-US" dirty="0"/>
              <a:t>新世界</a:t>
            </a:r>
            <a:r>
              <a:rPr lang="en-US" altLang="ko-KR" dirty="0"/>
              <a:t>)’ : </a:t>
            </a:r>
            <a:r>
              <a:rPr lang="ko-KR" altLang="en-US" dirty="0"/>
              <a:t>컴퓨터와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  </a:t>
            </a:r>
            <a:r>
              <a:rPr lang="ko-KR" altLang="en-US" dirty="0" smtClean="0"/>
              <a:t>인터넷으로 </a:t>
            </a:r>
            <a:r>
              <a:rPr lang="ko-KR" altLang="en-US" dirty="0"/>
              <a:t>대표되는 </a:t>
            </a:r>
            <a:r>
              <a:rPr lang="en-US" altLang="ko-KR" u="sng" dirty="0">
                <a:solidFill>
                  <a:srgbClr val="FF0000"/>
                </a:solidFill>
              </a:rPr>
              <a:t>3</a:t>
            </a:r>
            <a:r>
              <a:rPr lang="ko-KR" altLang="en-US" u="sng" dirty="0" err="1">
                <a:solidFill>
                  <a:srgbClr val="FF0000"/>
                </a:solidFill>
              </a:rPr>
              <a:t>차산업혁명</a:t>
            </a:r>
            <a:r>
              <a:rPr lang="en-US" altLang="ko-KR" u="sng" dirty="0">
                <a:solidFill>
                  <a:srgbClr val="FF0000"/>
                </a:solidFill>
              </a:rPr>
              <a:t>(</a:t>
            </a:r>
            <a:r>
              <a:rPr lang="ko-KR" altLang="en-US" u="sng" dirty="0">
                <a:solidFill>
                  <a:srgbClr val="FF0000"/>
                </a:solidFill>
              </a:rPr>
              <a:t>정보혁명</a:t>
            </a:r>
            <a:r>
              <a:rPr lang="en-US" altLang="ko-KR" u="sng" dirty="0">
                <a:solidFill>
                  <a:srgbClr val="FF0000"/>
                </a:solidFill>
              </a:rPr>
              <a:t>)</a:t>
            </a:r>
            <a:r>
              <a:rPr lang="ko-KR" altLang="en-US" u="sng" dirty="0">
                <a:solidFill>
                  <a:srgbClr val="FF0000"/>
                </a:solidFill>
              </a:rPr>
              <a:t>에서 한 단계 더 진화한 산업혁명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△ </a:t>
            </a:r>
            <a:r>
              <a:rPr lang="en-US" altLang="ko-KR" dirty="0"/>
              <a:t>Schwab </a:t>
            </a:r>
            <a:endParaRPr lang="ko-KR" altLang="en-US" dirty="0"/>
          </a:p>
          <a:p>
            <a:pPr fontAlgn="base"/>
            <a:r>
              <a:rPr lang="en-US" altLang="ko-KR" dirty="0" smtClean="0"/>
              <a:t>     - </a:t>
            </a:r>
            <a:r>
              <a:rPr lang="en-US" altLang="ko-KR" dirty="0"/>
              <a:t>“</a:t>
            </a:r>
            <a:r>
              <a:rPr lang="ko-KR" altLang="en-US" dirty="0"/>
              <a:t>일부 학자와 전문가들은 이러한 상황</a:t>
            </a:r>
            <a:r>
              <a:rPr lang="en-US" altLang="ko-KR" dirty="0"/>
              <a:t>(</a:t>
            </a:r>
            <a:r>
              <a:rPr lang="ko-KR" altLang="en-US" dirty="0"/>
              <a:t>새로 등장한 과학기술 혁명</a:t>
            </a:r>
            <a:r>
              <a:rPr lang="en-US" altLang="ko-KR" dirty="0"/>
              <a:t>)</a:t>
            </a:r>
            <a:r>
              <a:rPr lang="ko-KR" altLang="en-US" dirty="0"/>
              <a:t>을 여전히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 </a:t>
            </a:r>
            <a:r>
              <a:rPr lang="en-US" altLang="ko-KR" u="sng" dirty="0" smtClean="0"/>
              <a:t>3</a:t>
            </a:r>
            <a:r>
              <a:rPr lang="ko-KR" altLang="en-US" u="sng" dirty="0"/>
              <a:t>차산업혁명의 연장선</a:t>
            </a:r>
            <a:r>
              <a:rPr lang="ko-KR" altLang="en-US" dirty="0"/>
              <a:t>으로 이해하고 있으나 그것과는 </a:t>
            </a:r>
            <a:r>
              <a:rPr lang="ko-KR" altLang="en-US" u="sng" dirty="0"/>
              <a:t>현저히 구별</a:t>
            </a:r>
            <a:r>
              <a:rPr lang="ko-KR" altLang="en-US" dirty="0"/>
              <a:t>되는 </a:t>
            </a:r>
            <a:r>
              <a:rPr lang="en-US" altLang="ko-KR" dirty="0"/>
              <a:t>4</a:t>
            </a:r>
            <a:r>
              <a:rPr lang="ko-KR" altLang="en-US" dirty="0" err="1" smtClean="0"/>
              <a:t>차산업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 </a:t>
            </a:r>
            <a:r>
              <a:rPr lang="ko-KR" altLang="en-US" dirty="0" smtClean="0"/>
              <a:t>혁명이 </a:t>
            </a:r>
            <a:r>
              <a:rPr lang="ko-KR" altLang="en-US" dirty="0"/>
              <a:t>현재 진행중</a:t>
            </a:r>
            <a:r>
              <a:rPr lang="ko-KR" altLang="en-US" dirty="0" smtClean="0"/>
              <a:t>”</a:t>
            </a:r>
            <a:endParaRPr lang="en-US" altLang="ko-KR" dirty="0" smtClean="0"/>
          </a:p>
          <a:p>
            <a:pPr fontAlgn="base"/>
            <a:endParaRPr lang="ko-KR" altLang="en-US" dirty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- </a:t>
            </a:r>
            <a:r>
              <a:rPr lang="en-US" altLang="ko-KR" dirty="0"/>
              <a:t>“4</a:t>
            </a:r>
            <a:r>
              <a:rPr lang="ko-KR" altLang="en-US" dirty="0"/>
              <a:t>차산업혁명이 </a:t>
            </a:r>
            <a:r>
              <a:rPr lang="ko-KR" altLang="en-US" u="sng" dirty="0">
                <a:solidFill>
                  <a:srgbClr val="FF0000"/>
                </a:solidFill>
              </a:rPr>
              <a:t>속도</a:t>
            </a:r>
            <a:r>
              <a:rPr lang="en-US" altLang="ko-KR" u="sng" dirty="0">
                <a:solidFill>
                  <a:srgbClr val="FF0000"/>
                </a:solidFill>
              </a:rPr>
              <a:t>(Velocity), </a:t>
            </a:r>
            <a:r>
              <a:rPr lang="ko-KR" altLang="en-US" u="sng" dirty="0">
                <a:solidFill>
                  <a:srgbClr val="FF0000"/>
                </a:solidFill>
              </a:rPr>
              <a:t>범위와 깊이</a:t>
            </a:r>
            <a:r>
              <a:rPr lang="en-US" altLang="ko-KR" u="sng" dirty="0">
                <a:solidFill>
                  <a:srgbClr val="FF0000"/>
                </a:solidFill>
              </a:rPr>
              <a:t>(Breadth and Depth), </a:t>
            </a:r>
            <a:r>
              <a:rPr lang="ko-KR" altLang="en-US" u="sng" dirty="0">
                <a:solidFill>
                  <a:srgbClr val="FF0000"/>
                </a:solidFill>
              </a:rPr>
              <a:t>시스템 </a:t>
            </a:r>
            <a:r>
              <a:rPr lang="ko-KR" altLang="en-US" u="sng" dirty="0" smtClean="0">
                <a:solidFill>
                  <a:srgbClr val="FF0000"/>
                </a:solidFill>
              </a:rPr>
              <a:t>충격</a:t>
            </a:r>
            <a:endParaRPr lang="en-US" altLang="ko-KR" u="sng" dirty="0" smtClean="0">
              <a:solidFill>
                <a:srgbClr val="FF0000"/>
              </a:solidFill>
            </a:endParaRPr>
          </a:p>
          <a:p>
            <a:pPr fontAlgn="base"/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     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  <a:r>
              <a:rPr lang="en-US" altLang="ko-KR" u="sng" dirty="0" smtClean="0">
                <a:solidFill>
                  <a:srgbClr val="FF0000"/>
                </a:solidFill>
              </a:rPr>
              <a:t>(</a:t>
            </a:r>
            <a:r>
              <a:rPr lang="en-US" altLang="ko-KR" u="sng" dirty="0">
                <a:solidFill>
                  <a:srgbClr val="FF0000"/>
                </a:solidFill>
              </a:rPr>
              <a:t>System Impact)</a:t>
            </a:r>
            <a:r>
              <a:rPr lang="ko-KR" altLang="en-US" dirty="0"/>
              <a:t>의 세 측면에서 이전의 </a:t>
            </a:r>
            <a:r>
              <a:rPr lang="en-US" altLang="ko-KR" dirty="0"/>
              <a:t>1</a:t>
            </a:r>
            <a:r>
              <a:rPr lang="ko-KR" altLang="en-US" dirty="0"/>
              <a:t>∼</a:t>
            </a:r>
            <a:r>
              <a:rPr lang="en-US" altLang="ko-KR" dirty="0"/>
              <a:t>3</a:t>
            </a:r>
            <a:r>
              <a:rPr lang="ko-KR" altLang="en-US" dirty="0"/>
              <a:t>차산업혁명과 본질적으로 다르다</a:t>
            </a:r>
            <a:r>
              <a:rPr lang="ko-KR" altLang="en-US" dirty="0" smtClean="0"/>
              <a:t>”</a:t>
            </a:r>
            <a:endParaRPr lang="en-US" altLang="ko-KR" dirty="0" smtClean="0"/>
          </a:p>
          <a:p>
            <a:pPr fontAlgn="base"/>
            <a:r>
              <a:rPr lang="ko-KR" altLang="en-US" dirty="0" smtClean="0"/>
              <a:t>       </a:t>
            </a:r>
            <a:r>
              <a:rPr lang="en-US" altLang="ko-KR" dirty="0" smtClean="0"/>
              <a:t>* </a:t>
            </a:r>
            <a:r>
              <a:rPr lang="ko-KR" altLang="en-US" dirty="0" smtClean="0"/>
              <a:t>기하급수적 </a:t>
            </a:r>
            <a:r>
              <a:rPr lang="ko-KR" altLang="en-US" u="sng" dirty="0">
                <a:solidFill>
                  <a:srgbClr val="FF0000"/>
                </a:solidFill>
              </a:rPr>
              <a:t>기술발전 ‘</a:t>
            </a:r>
            <a:r>
              <a:rPr lang="ko-KR" altLang="en-US" u="sng" dirty="0" smtClean="0">
                <a:solidFill>
                  <a:srgbClr val="FF0000"/>
                </a:solidFill>
              </a:rPr>
              <a:t>속도 </a:t>
            </a:r>
            <a:r>
              <a:rPr lang="en-US" altLang="ko-KR" u="sng" dirty="0" smtClean="0">
                <a:solidFill>
                  <a:srgbClr val="FF0000"/>
                </a:solidFill>
              </a:rPr>
              <a:t>/ </a:t>
            </a:r>
            <a:r>
              <a:rPr lang="ko-KR" altLang="en-US" u="sng" dirty="0" smtClean="0">
                <a:solidFill>
                  <a:srgbClr val="FF0000"/>
                </a:solidFill>
              </a:rPr>
              <a:t>변화의 </a:t>
            </a:r>
            <a:r>
              <a:rPr lang="ko-KR" altLang="en-US" u="sng" dirty="0">
                <a:solidFill>
                  <a:srgbClr val="FF0000"/>
                </a:solidFill>
              </a:rPr>
              <a:t>‘범위와 </a:t>
            </a:r>
            <a:r>
              <a:rPr lang="ko-KR" altLang="en-US" u="sng" dirty="0" smtClean="0">
                <a:solidFill>
                  <a:srgbClr val="FF0000"/>
                </a:solidFill>
              </a:rPr>
              <a:t>깊이 </a:t>
            </a:r>
            <a:r>
              <a:rPr lang="en-US" altLang="ko-KR" u="sng" dirty="0" smtClean="0">
                <a:solidFill>
                  <a:srgbClr val="FF0000"/>
                </a:solidFill>
              </a:rPr>
              <a:t>/ ‘</a:t>
            </a:r>
            <a:r>
              <a:rPr lang="ko-KR" altLang="en-US" u="sng" dirty="0">
                <a:solidFill>
                  <a:srgbClr val="FF0000"/>
                </a:solidFill>
              </a:rPr>
              <a:t>시스템 충격</a:t>
            </a:r>
            <a:endParaRPr lang="ko-KR" altLang="en-US" dirty="0"/>
          </a:p>
          <a:p>
            <a:pPr fontAlgn="base"/>
            <a:endParaRPr lang="en-US" altLang="ko-KR" dirty="0" smtClean="0"/>
          </a:p>
          <a:p>
            <a:pPr fontAlgn="base"/>
            <a:r>
              <a:rPr lang="en-US" altLang="ko-KR" dirty="0" smtClean="0"/>
              <a:t>     - </a:t>
            </a:r>
            <a:r>
              <a:rPr lang="ko-KR" altLang="en-US" dirty="0"/>
              <a:t>“제</a:t>
            </a:r>
            <a:r>
              <a:rPr lang="en-US" altLang="ko-KR" dirty="0"/>
              <a:t>4</a:t>
            </a:r>
            <a:r>
              <a:rPr lang="ko-KR" altLang="en-US" dirty="0"/>
              <a:t>차산업혁명은 앞선 세 번의 산업혁명과 마찬가지로 모든 면에서 </a:t>
            </a:r>
            <a:r>
              <a:rPr lang="ko-KR" altLang="en-US" u="sng" dirty="0">
                <a:solidFill>
                  <a:srgbClr val="FF0000"/>
                </a:solidFill>
              </a:rPr>
              <a:t>강력하고 </a:t>
            </a:r>
            <a:endParaRPr lang="en-US" altLang="ko-KR" u="sng" dirty="0" smtClean="0">
              <a:solidFill>
                <a:srgbClr val="FF0000"/>
              </a:solidFill>
            </a:endParaRPr>
          </a:p>
          <a:p>
            <a:pPr fontAlgn="base"/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      </a:t>
            </a:r>
            <a:r>
              <a:rPr lang="ko-KR" altLang="en-US" u="sng" dirty="0" smtClean="0">
                <a:solidFill>
                  <a:srgbClr val="FF0000"/>
                </a:solidFill>
              </a:rPr>
              <a:t>엄청난 </a:t>
            </a:r>
            <a:r>
              <a:rPr lang="ko-KR" altLang="en-US" u="sng" dirty="0">
                <a:solidFill>
                  <a:srgbClr val="FF0000"/>
                </a:solidFill>
              </a:rPr>
              <a:t>영향력</a:t>
            </a:r>
            <a:r>
              <a:rPr lang="ko-KR" altLang="en-US" dirty="0"/>
              <a:t>을 행사하며</a:t>
            </a:r>
            <a:r>
              <a:rPr lang="en-US" altLang="ko-KR" dirty="0"/>
              <a:t>, </a:t>
            </a:r>
            <a:r>
              <a:rPr lang="ko-KR" altLang="en-US" dirty="0"/>
              <a:t>역사적으로 큰 의미를 지니게 될 것”</a:t>
            </a:r>
          </a:p>
        </p:txBody>
      </p:sp>
    </p:spTree>
    <p:extLst>
      <p:ext uri="{BB962C8B-B14F-4D97-AF65-F5344CB8AC3E}">
        <p14:creationId xmlns:p14="http://schemas.microsoft.com/office/powerpoint/2010/main" val="380920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488504" y="908720"/>
            <a:ext cx="2880607" cy="36004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dirty="0" smtClean="0"/>
              <a:t>1.</a:t>
            </a:r>
            <a:r>
              <a:rPr lang="ko-KR" altLang="en-US" dirty="0" smtClean="0"/>
              <a:t> 과학기술 환경의 변화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60799" y="1478747"/>
            <a:ext cx="91805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dirty="0"/>
              <a:t>▲ 동력 </a:t>
            </a:r>
            <a:r>
              <a:rPr lang="en-US" altLang="ko-KR" dirty="0"/>
              <a:t>: ‘</a:t>
            </a:r>
            <a:r>
              <a:rPr lang="ko-KR" altLang="en-US" dirty="0"/>
              <a:t>디지털 기술</a:t>
            </a:r>
            <a:r>
              <a:rPr lang="en-US" altLang="ko-KR" dirty="0"/>
              <a:t>(</a:t>
            </a:r>
            <a:r>
              <a:rPr lang="ko-KR" altLang="en-US" dirty="0" err="1"/>
              <a:t>사물인터넷</a:t>
            </a:r>
            <a:r>
              <a:rPr lang="en-US" altLang="ko-KR" dirty="0"/>
              <a:t>, </a:t>
            </a:r>
            <a:r>
              <a:rPr lang="ko-KR" altLang="en-US" dirty="0"/>
              <a:t>빅데이터</a:t>
            </a:r>
            <a:r>
              <a:rPr lang="en-US" altLang="ko-KR" dirty="0"/>
              <a:t>, </a:t>
            </a:r>
            <a:r>
              <a:rPr lang="ko-KR" altLang="en-US" dirty="0"/>
              <a:t>로봇</a:t>
            </a:r>
            <a:r>
              <a:rPr lang="en-US" altLang="ko-KR" dirty="0"/>
              <a:t>, </a:t>
            </a:r>
            <a:r>
              <a:rPr lang="ko-KR" altLang="en-US" dirty="0"/>
              <a:t>인공지능 등</a:t>
            </a:r>
            <a:r>
              <a:rPr lang="en-US" altLang="ko-KR" dirty="0"/>
              <a:t>)</a:t>
            </a:r>
            <a:r>
              <a:rPr lang="ko-KR" altLang="en-US" dirty="0"/>
              <a:t>과 </a:t>
            </a:r>
            <a:r>
              <a:rPr lang="ko-KR" altLang="en-US" dirty="0" smtClean="0"/>
              <a:t>과학기술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      (</a:t>
            </a:r>
            <a:r>
              <a:rPr lang="ko-KR" altLang="en-US" dirty="0"/>
              <a:t>바이오</a:t>
            </a:r>
            <a:r>
              <a:rPr lang="en-US" altLang="ko-KR" dirty="0"/>
              <a:t>, </a:t>
            </a:r>
            <a:r>
              <a:rPr lang="ko-KR" altLang="en-US" dirty="0"/>
              <a:t>물리학</a:t>
            </a:r>
            <a:r>
              <a:rPr lang="en-US" altLang="ko-KR" dirty="0"/>
              <a:t>, </a:t>
            </a:r>
            <a:r>
              <a:rPr lang="ko-KR" altLang="en-US" dirty="0"/>
              <a:t>생물학 분야 기술</a:t>
            </a:r>
            <a:r>
              <a:rPr lang="en-US" altLang="ko-KR" dirty="0"/>
              <a:t>)</a:t>
            </a:r>
            <a:r>
              <a:rPr lang="ko-KR" altLang="en-US" dirty="0"/>
              <a:t>의 </a:t>
            </a:r>
            <a:r>
              <a:rPr lang="ko-KR" altLang="en-US" u="sng" dirty="0">
                <a:solidFill>
                  <a:srgbClr val="FF0000"/>
                </a:solidFill>
              </a:rPr>
              <a:t>상호 </a:t>
            </a:r>
            <a:r>
              <a:rPr lang="ko-KR" altLang="en-US" u="sng" dirty="0" err="1">
                <a:solidFill>
                  <a:srgbClr val="FF0000"/>
                </a:solidFill>
              </a:rPr>
              <a:t>증폭적</a:t>
            </a:r>
            <a:r>
              <a:rPr lang="ko-KR" altLang="en-US" u="sng" dirty="0">
                <a:solidFill>
                  <a:srgbClr val="FF0000"/>
                </a:solidFill>
              </a:rPr>
              <a:t> 융합</a:t>
            </a:r>
            <a:r>
              <a:rPr lang="ko-KR" altLang="en-US" dirty="0"/>
              <a:t>’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▲ 근거</a:t>
            </a:r>
            <a:r>
              <a:rPr lang="en-US" altLang="ko-KR" dirty="0" smtClean="0"/>
              <a:t> </a:t>
            </a:r>
            <a:endParaRPr lang="ko-KR" altLang="en-US" dirty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- </a:t>
            </a:r>
            <a:r>
              <a:rPr lang="en-US" altLang="ko-KR" dirty="0"/>
              <a:t>1</a:t>
            </a:r>
            <a:r>
              <a:rPr lang="ko-KR" altLang="en-US" dirty="0"/>
              <a:t>∼</a:t>
            </a:r>
            <a:r>
              <a:rPr lang="en-US" altLang="ko-KR" dirty="0"/>
              <a:t>3</a:t>
            </a:r>
            <a:r>
              <a:rPr lang="ko-KR" altLang="en-US" dirty="0"/>
              <a:t>차산업혁명의 동력 </a:t>
            </a:r>
            <a:r>
              <a:rPr lang="en-US" altLang="ko-KR" dirty="0"/>
              <a:t>: ‘</a:t>
            </a:r>
            <a:r>
              <a:rPr lang="ko-KR" altLang="en-US" dirty="0"/>
              <a:t>새로운 기술의 창출’ </a:t>
            </a:r>
            <a:r>
              <a:rPr lang="en-US" altLang="ko-KR" dirty="0"/>
              <a:t>- </a:t>
            </a:r>
            <a:r>
              <a:rPr lang="ko-KR" altLang="en-US" u="sng" dirty="0" err="1">
                <a:solidFill>
                  <a:srgbClr val="FF0000"/>
                </a:solidFill>
              </a:rPr>
              <a:t>범용기술</a:t>
            </a:r>
            <a:r>
              <a:rPr lang="en-US" altLang="ko-KR" u="sng" dirty="0">
                <a:solidFill>
                  <a:srgbClr val="FF0000"/>
                </a:solidFill>
              </a:rPr>
              <a:t>(GPT) </a:t>
            </a:r>
            <a:r>
              <a:rPr lang="en-US" altLang="ko-KR" u="sng" dirty="0">
                <a:solidFill>
                  <a:schemeClr val="accent2"/>
                </a:solidFill>
              </a:rPr>
              <a:t>[</a:t>
            </a:r>
            <a:r>
              <a:rPr lang="ko-KR" altLang="en-US" u="sng" dirty="0" err="1">
                <a:solidFill>
                  <a:schemeClr val="accent2"/>
                </a:solidFill>
              </a:rPr>
              <a:t>생산혁명</a:t>
            </a:r>
            <a:r>
              <a:rPr lang="en-US" altLang="ko-KR" u="sng" dirty="0">
                <a:solidFill>
                  <a:schemeClr val="accent2"/>
                </a:solidFill>
              </a:rPr>
              <a:t>]</a:t>
            </a:r>
            <a:endParaRPr lang="ko-KR" altLang="en-US" u="sng" dirty="0">
              <a:solidFill>
                <a:schemeClr val="accent2"/>
              </a:solidFill>
            </a:endParaRPr>
          </a:p>
          <a:p>
            <a:pPr fontAlgn="base"/>
            <a:r>
              <a:rPr lang="en-US" altLang="ko-KR" dirty="0" smtClean="0"/>
              <a:t>     - </a:t>
            </a:r>
            <a:r>
              <a:rPr lang="en-US" altLang="ko-KR" dirty="0"/>
              <a:t>4</a:t>
            </a:r>
            <a:r>
              <a:rPr lang="ko-KR" altLang="en-US" dirty="0"/>
              <a:t>차산업혁명의 동력 </a:t>
            </a:r>
            <a:r>
              <a:rPr lang="en-US" altLang="ko-KR" dirty="0"/>
              <a:t>: ‘</a:t>
            </a:r>
            <a:r>
              <a:rPr lang="ko-KR" altLang="en-US" dirty="0" err="1"/>
              <a:t>기술간</a:t>
            </a:r>
            <a:r>
              <a:rPr lang="ko-KR" altLang="en-US" dirty="0"/>
              <a:t> 네트워킹’ </a:t>
            </a:r>
            <a:r>
              <a:rPr lang="en-US" altLang="ko-KR" dirty="0"/>
              <a:t>- </a:t>
            </a:r>
            <a:r>
              <a:rPr lang="ko-KR" altLang="en-US" u="sng" dirty="0">
                <a:solidFill>
                  <a:srgbClr val="FF0000"/>
                </a:solidFill>
              </a:rPr>
              <a:t>기술융합 </a:t>
            </a:r>
            <a:r>
              <a:rPr lang="en-US" altLang="ko-KR" u="sng" dirty="0">
                <a:solidFill>
                  <a:schemeClr val="accent2"/>
                </a:solidFill>
              </a:rPr>
              <a:t>[</a:t>
            </a:r>
            <a:r>
              <a:rPr lang="ko-KR" altLang="en-US" u="sng" dirty="0" err="1">
                <a:solidFill>
                  <a:schemeClr val="accent2"/>
                </a:solidFill>
              </a:rPr>
              <a:t>융합혁명</a:t>
            </a:r>
            <a:r>
              <a:rPr lang="en-US" altLang="ko-KR" u="sng" dirty="0">
                <a:solidFill>
                  <a:schemeClr val="accent2"/>
                </a:solidFill>
              </a:rPr>
              <a:t>] </a:t>
            </a:r>
            <a:endParaRPr lang="ko-KR" altLang="en-US" u="sng" dirty="0">
              <a:solidFill>
                <a:schemeClr val="accent2"/>
              </a:solidFill>
            </a:endParaRPr>
          </a:p>
          <a:p>
            <a:pPr fontAlgn="base"/>
            <a:r>
              <a:rPr lang="ko-KR" altLang="en-US" dirty="0" smtClean="0"/>
              <a:t>       </a:t>
            </a:r>
            <a:endParaRPr lang="en-US" altLang="ko-KR" dirty="0" smtClean="0"/>
          </a:p>
          <a:p>
            <a:pPr fontAlgn="base"/>
            <a:r>
              <a:rPr lang="ko-KR" altLang="en-US" dirty="0"/>
              <a:t> </a:t>
            </a:r>
            <a:r>
              <a:rPr lang="ko-KR" altLang="en-US" dirty="0" smtClean="0"/>
              <a:t>     ⇒ </a:t>
            </a:r>
            <a:r>
              <a:rPr lang="ko-KR" altLang="en-US" dirty="0"/>
              <a:t>기계가 인간을 </a:t>
            </a:r>
            <a:r>
              <a:rPr lang="ko-KR" altLang="en-US" u="sng" dirty="0"/>
              <a:t>대신</a:t>
            </a:r>
            <a:r>
              <a:rPr lang="ko-KR" altLang="en-US" dirty="0"/>
              <a:t>할 정도가 아니라 아예 인간의 지능을 </a:t>
            </a:r>
            <a:r>
              <a:rPr lang="ko-KR" altLang="en-US" u="sng" dirty="0"/>
              <a:t>초월</a:t>
            </a:r>
            <a:r>
              <a:rPr lang="ko-KR" altLang="en-US" dirty="0"/>
              <a:t>하는 세계도 </a:t>
            </a:r>
            <a:r>
              <a:rPr lang="ko-KR" altLang="en-US" dirty="0" smtClean="0"/>
              <a:t>상정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   </a:t>
            </a:r>
            <a:r>
              <a:rPr lang="ko-KR" altLang="en-US" dirty="0" smtClean="0"/>
              <a:t> </a:t>
            </a:r>
            <a:r>
              <a:rPr lang="ko-KR" altLang="en-US" dirty="0"/>
              <a:t>가능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⇒ 기술적 측면의 변혁 </a:t>
            </a:r>
            <a:endParaRPr lang="en-US" altLang="ko-KR" dirty="0" smtClean="0"/>
          </a:p>
          <a:p>
            <a:pPr fontAlgn="base"/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11617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488504" y="779964"/>
            <a:ext cx="4032448" cy="36004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/>
              <a:t>■ 부정적 견해 </a:t>
            </a:r>
            <a:r>
              <a:rPr lang="en-US" altLang="ko-KR" dirty="0" smtClean="0"/>
              <a:t>: 4</a:t>
            </a:r>
            <a:r>
              <a:rPr lang="ko-KR" altLang="en-US" dirty="0" err="1" smtClean="0"/>
              <a:t>차산업혁명</a:t>
            </a:r>
            <a:r>
              <a:rPr lang="ko-KR" altLang="en-US" dirty="0" smtClean="0"/>
              <a:t> 아니다</a:t>
            </a:r>
            <a:r>
              <a:rPr lang="en-US" altLang="ko-KR" dirty="0" smtClean="0"/>
              <a:t>!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88504" y="1384086"/>
            <a:ext cx="91805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△ </a:t>
            </a:r>
            <a:r>
              <a:rPr lang="ko-KR" altLang="en-US" dirty="0" err="1"/>
              <a:t>제러미</a:t>
            </a:r>
            <a:r>
              <a:rPr lang="ko-KR" altLang="en-US" dirty="0"/>
              <a:t> </a:t>
            </a:r>
            <a:r>
              <a:rPr lang="ko-KR" altLang="en-US" dirty="0" err="1"/>
              <a:t>리프킨</a:t>
            </a:r>
            <a:r>
              <a:rPr lang="en-US" altLang="ko-KR" dirty="0"/>
              <a:t>(Jeremy Rifkin) : </a:t>
            </a: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『3</a:t>
            </a:r>
            <a:r>
              <a:rPr lang="ko-KR" altLang="en-US" dirty="0" err="1">
                <a:solidFill>
                  <a:schemeClr val="accent5">
                    <a:lumMod val="75000"/>
                  </a:schemeClr>
                </a:solidFill>
              </a:rPr>
              <a:t>차산업혁명</a:t>
            </a: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en-US" altLang="ko-KR" i="1" dirty="0">
                <a:solidFill>
                  <a:schemeClr val="accent5">
                    <a:lumMod val="75000"/>
                  </a:schemeClr>
                </a:solidFill>
              </a:rPr>
              <a:t>The Third Industrial Revolution</a:t>
            </a: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)』2011</a:t>
            </a:r>
            <a:r>
              <a:rPr lang="en-US" altLang="ko-KR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에서 </a:t>
            </a:r>
            <a:r>
              <a:rPr lang="ko-KR" altLang="en-US" dirty="0"/>
              <a:t>되었다 인터넷 테크놀로지와 신재생 에너지가 융합해 이제야 본격적으로 </a:t>
            </a:r>
            <a:r>
              <a:rPr lang="en-US" altLang="ko-KR" dirty="0"/>
              <a:t>3</a:t>
            </a:r>
            <a:r>
              <a:rPr lang="ko-KR" altLang="en-US" dirty="0" err="1" smtClean="0"/>
              <a:t>차산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err="1" smtClean="0"/>
              <a:t>업혁명</a:t>
            </a:r>
            <a:r>
              <a:rPr lang="ko-KR" altLang="en-US" dirty="0" smtClean="0"/>
              <a:t> </a:t>
            </a:r>
            <a:r>
              <a:rPr lang="ko-KR" altLang="en-US" dirty="0"/>
              <a:t>시작 </a:t>
            </a:r>
            <a:r>
              <a:rPr lang="en-US" altLang="ko-KR" dirty="0"/>
              <a:t>- </a:t>
            </a:r>
            <a:r>
              <a:rPr lang="ko-KR" altLang="en-US" dirty="0"/>
              <a:t>새로운 </a:t>
            </a:r>
            <a:r>
              <a:rPr lang="en-US" altLang="ko-KR" dirty="0"/>
              <a:t>4</a:t>
            </a:r>
            <a:r>
              <a:rPr lang="ko-KR" altLang="en-US" dirty="0" err="1"/>
              <a:t>차산업혁명</a:t>
            </a:r>
            <a:r>
              <a:rPr lang="ko-KR" altLang="en-US" dirty="0"/>
              <a:t> 시대가 도래했다는 견해에 동의하지 않고 </a:t>
            </a:r>
            <a:r>
              <a:rPr lang="ko-KR" altLang="en-US" u="sng" dirty="0">
                <a:solidFill>
                  <a:srgbClr val="FF0000"/>
                </a:solidFill>
              </a:rPr>
              <a:t>현재 </a:t>
            </a:r>
            <a:endParaRPr lang="en-US" altLang="ko-KR" u="sng" dirty="0" smtClean="0">
              <a:solidFill>
                <a:srgbClr val="FF0000"/>
              </a:solidFill>
            </a:endParaRPr>
          </a:p>
          <a:p>
            <a:pPr fontAlgn="base"/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   </a:t>
            </a:r>
            <a:r>
              <a:rPr lang="en-US" altLang="ko-KR" u="sng" dirty="0" smtClean="0">
                <a:solidFill>
                  <a:srgbClr val="FF0000"/>
                </a:solidFill>
              </a:rPr>
              <a:t>3</a:t>
            </a:r>
            <a:r>
              <a:rPr lang="ko-KR" altLang="en-US" u="sng" dirty="0">
                <a:solidFill>
                  <a:srgbClr val="FF0000"/>
                </a:solidFill>
              </a:rPr>
              <a:t>차산업혁명이 진행 </a:t>
            </a:r>
            <a:r>
              <a:rPr lang="ko-KR" altLang="en-US" u="sng" dirty="0" smtClean="0">
                <a:solidFill>
                  <a:srgbClr val="FF0000"/>
                </a:solidFill>
              </a:rPr>
              <a:t>중이라고 주장</a:t>
            </a:r>
            <a:endParaRPr lang="ko-KR" altLang="en-US" u="sng" dirty="0">
              <a:solidFill>
                <a:srgbClr val="FF0000"/>
              </a:solidFill>
            </a:endParaRPr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△ </a:t>
            </a:r>
            <a:r>
              <a:rPr lang="ko-KR" altLang="en-US" dirty="0"/>
              <a:t>로버트 고든</a:t>
            </a:r>
            <a:r>
              <a:rPr lang="en-US" altLang="ko-KR" dirty="0"/>
              <a:t>(Robert Aaron Gordon) : </a:t>
            </a:r>
            <a:r>
              <a:rPr lang="ko-KR" altLang="en-US" dirty="0"/>
              <a:t>연간 </a:t>
            </a:r>
            <a:r>
              <a:rPr lang="en-US" altLang="ko-KR" dirty="0"/>
              <a:t>GDP </a:t>
            </a:r>
            <a:r>
              <a:rPr lang="ko-KR" altLang="en-US" dirty="0"/>
              <a:t>성장률이 </a:t>
            </a:r>
            <a:r>
              <a:rPr lang="en-US" altLang="ko-KR" dirty="0"/>
              <a:t>1970</a:t>
            </a:r>
            <a:r>
              <a:rPr lang="ko-KR" altLang="en-US" dirty="0"/>
              <a:t>년대부터 둔화했으며</a:t>
            </a:r>
            <a:r>
              <a:rPr lang="en-US" altLang="ko-KR" dirty="0" smtClean="0"/>
              <a:t>,</a:t>
            </a:r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/>
              <a:t>향후 </a:t>
            </a:r>
            <a:r>
              <a:rPr lang="en-US" altLang="ko-KR" dirty="0"/>
              <a:t>25</a:t>
            </a:r>
            <a:r>
              <a:rPr lang="ko-KR" altLang="en-US" dirty="0"/>
              <a:t>년간 </a:t>
            </a:r>
            <a:r>
              <a:rPr lang="en-US" altLang="ko-KR" dirty="0"/>
              <a:t>0.8%</a:t>
            </a:r>
            <a:r>
              <a:rPr lang="ko-KR" altLang="en-US" dirty="0"/>
              <a:t>의 성장률에 그칠 것으로 전망되는 </a:t>
            </a:r>
            <a:r>
              <a:rPr lang="ko-KR" altLang="en-US" u="sng" dirty="0">
                <a:solidFill>
                  <a:srgbClr val="FF0000"/>
                </a:solidFill>
              </a:rPr>
              <a:t>장기 저성장 국면에서 </a:t>
            </a:r>
            <a:r>
              <a:rPr lang="ko-KR" altLang="en-US" u="sng" dirty="0" smtClean="0">
                <a:solidFill>
                  <a:srgbClr val="FF0000"/>
                </a:solidFill>
              </a:rPr>
              <a:t>새로운</a:t>
            </a:r>
            <a:endParaRPr lang="en-US" altLang="ko-KR" u="sng" dirty="0" smtClean="0">
              <a:solidFill>
                <a:srgbClr val="FF0000"/>
              </a:solidFill>
            </a:endParaRPr>
          </a:p>
          <a:p>
            <a:pPr fontAlgn="base"/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  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  <a:r>
              <a:rPr lang="ko-KR" altLang="en-US" u="sng" dirty="0">
                <a:solidFill>
                  <a:srgbClr val="FF0000"/>
                </a:solidFill>
              </a:rPr>
              <a:t>산업혁명을 제기하는 것은 </a:t>
            </a:r>
            <a:r>
              <a:rPr lang="ko-KR" altLang="en-US" u="sng" dirty="0" smtClean="0">
                <a:solidFill>
                  <a:srgbClr val="FF0000"/>
                </a:solidFill>
              </a:rPr>
              <a:t>부적절</a:t>
            </a:r>
            <a:endParaRPr lang="en-US" altLang="ko-KR" u="sng" dirty="0" smtClean="0">
              <a:solidFill>
                <a:srgbClr val="FF0000"/>
              </a:solidFill>
            </a:endParaRPr>
          </a:p>
          <a:p>
            <a:pPr fontAlgn="base"/>
            <a:endParaRPr lang="ko-KR" altLang="en-US" u="sng" dirty="0">
              <a:solidFill>
                <a:srgbClr val="FF0000"/>
              </a:solidFill>
            </a:endParaRPr>
          </a:p>
          <a:p>
            <a:pPr fontAlgn="base"/>
            <a:r>
              <a:rPr lang="ko-KR" altLang="en-US" b="1" dirty="0">
                <a:solidFill>
                  <a:schemeClr val="accent5">
                    <a:lumMod val="50000"/>
                  </a:schemeClr>
                </a:solidFill>
              </a:rPr>
              <a:t>⇒ </a:t>
            </a:r>
            <a:r>
              <a:rPr lang="en-US" altLang="ko-KR" b="1" dirty="0">
                <a:solidFill>
                  <a:schemeClr val="accent5">
                    <a:lumMod val="50000"/>
                  </a:schemeClr>
                </a:solidFill>
              </a:rPr>
              <a:t>Schwab</a:t>
            </a:r>
            <a:r>
              <a:rPr lang="ko-KR" altLang="en-US" b="1" dirty="0">
                <a:solidFill>
                  <a:schemeClr val="accent5">
                    <a:lumMod val="50000"/>
                  </a:schemeClr>
                </a:solidFill>
              </a:rPr>
              <a:t>이 주장하는 ‘</a:t>
            </a:r>
            <a:r>
              <a:rPr lang="en-US" altLang="ko-KR" b="1" dirty="0">
                <a:solidFill>
                  <a:schemeClr val="accent5">
                    <a:lumMod val="50000"/>
                  </a:schemeClr>
                </a:solidFill>
              </a:rPr>
              <a:t>4</a:t>
            </a:r>
            <a:r>
              <a:rPr lang="ko-KR" altLang="en-US" b="1" dirty="0" err="1">
                <a:solidFill>
                  <a:schemeClr val="accent5">
                    <a:lumMod val="50000"/>
                  </a:schemeClr>
                </a:solidFill>
              </a:rPr>
              <a:t>차산업혁명’이</a:t>
            </a:r>
            <a:r>
              <a:rPr lang="ko-KR" altLang="en-US" b="1" dirty="0">
                <a:solidFill>
                  <a:schemeClr val="accent5">
                    <a:lumMod val="50000"/>
                  </a:schemeClr>
                </a:solidFill>
              </a:rPr>
              <a:t> 아직까지 학술적</a:t>
            </a:r>
            <a:r>
              <a:rPr lang="en-US" altLang="ko-KR" b="1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ko-KR" altLang="en-US" b="1" dirty="0">
                <a:solidFill>
                  <a:schemeClr val="accent5">
                    <a:lumMod val="50000"/>
                  </a:schemeClr>
                </a:solidFill>
              </a:rPr>
              <a:t>정책적 측면에서 완전하게 </a:t>
            </a:r>
            <a:endParaRPr lang="en-US" altLang="ko-KR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fontAlgn="base"/>
            <a:r>
              <a:rPr lang="en-US" altLang="ko-KR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ko-KR" b="1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  <a:r>
              <a:rPr lang="ko-KR" altLang="en-US" b="1" dirty="0" smtClean="0">
                <a:solidFill>
                  <a:schemeClr val="accent5">
                    <a:lumMod val="50000"/>
                  </a:schemeClr>
                </a:solidFill>
              </a:rPr>
              <a:t>공인 </a:t>
            </a:r>
            <a:r>
              <a:rPr lang="ko-KR" altLang="en-US" b="1" dirty="0">
                <a:solidFill>
                  <a:schemeClr val="accent5">
                    <a:lumMod val="50000"/>
                  </a:schemeClr>
                </a:solidFill>
              </a:rPr>
              <a:t>받은 개념은 아님</a:t>
            </a:r>
          </a:p>
        </p:txBody>
      </p:sp>
    </p:spTree>
    <p:extLst>
      <p:ext uri="{BB962C8B-B14F-4D97-AF65-F5344CB8AC3E}">
        <p14:creationId xmlns:p14="http://schemas.microsoft.com/office/powerpoint/2010/main" val="286432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416496" y="813729"/>
            <a:ext cx="4953000" cy="34427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dirty="0" smtClean="0"/>
              <a:t>2. (</a:t>
            </a:r>
            <a:r>
              <a:rPr lang="ko-KR" altLang="en-US" dirty="0" smtClean="0"/>
              <a:t>과학기술의 </a:t>
            </a:r>
            <a:r>
              <a:rPr lang="ko-KR" altLang="en-US" dirty="0"/>
              <a:t>발전에 </a:t>
            </a:r>
            <a:r>
              <a:rPr lang="ko-KR" altLang="en-US" dirty="0" smtClean="0"/>
              <a:t>따른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ko-KR" altLang="en-US" dirty="0"/>
              <a:t>경제 환경의 변화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4487" y="1548045"/>
            <a:ext cx="932620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dirty="0" smtClean="0"/>
              <a:t>(1)</a:t>
            </a:r>
            <a:r>
              <a:rPr lang="ko-KR" altLang="en-US" dirty="0" smtClean="0"/>
              <a:t> </a:t>
            </a:r>
            <a:r>
              <a:rPr lang="ko-KR" altLang="en-US" dirty="0"/>
              <a:t>생산방식 변혁 </a:t>
            </a:r>
            <a:r>
              <a:rPr lang="en-US" altLang="ko-KR" dirty="0"/>
              <a:t>/ </a:t>
            </a:r>
            <a:r>
              <a:rPr lang="ko-KR" altLang="en-US" dirty="0"/>
              <a:t>생산요소 개념 변화 </a:t>
            </a:r>
          </a:p>
          <a:p>
            <a:pPr fontAlgn="base"/>
            <a:r>
              <a:rPr lang="en-US" altLang="ko-KR" dirty="0" smtClean="0"/>
              <a:t>    - </a:t>
            </a:r>
            <a:r>
              <a:rPr lang="ko-KR" altLang="en-US" dirty="0"/>
              <a:t>전통적인 </a:t>
            </a:r>
            <a:r>
              <a:rPr lang="ko-KR" altLang="en-US" u="sng" dirty="0">
                <a:solidFill>
                  <a:srgbClr val="FF0000"/>
                </a:solidFill>
              </a:rPr>
              <a:t>생산의 </a:t>
            </a:r>
            <a:r>
              <a:rPr lang="en-US" altLang="ko-KR" u="sng" dirty="0">
                <a:solidFill>
                  <a:srgbClr val="FF0000"/>
                </a:solidFill>
              </a:rPr>
              <a:t>3</a:t>
            </a:r>
            <a:r>
              <a:rPr lang="ko-KR" altLang="en-US" u="sng" dirty="0">
                <a:solidFill>
                  <a:srgbClr val="FF0000"/>
                </a:solidFill>
              </a:rPr>
              <a:t>요소</a:t>
            </a:r>
            <a:r>
              <a:rPr lang="en-US" altLang="ko-KR" u="sng" dirty="0">
                <a:solidFill>
                  <a:srgbClr val="FF0000"/>
                </a:solidFill>
              </a:rPr>
              <a:t>(</a:t>
            </a:r>
            <a:r>
              <a:rPr lang="ko-KR" altLang="en-US" u="sng" dirty="0">
                <a:solidFill>
                  <a:srgbClr val="FF0000"/>
                </a:solidFill>
              </a:rPr>
              <a:t>토지</a:t>
            </a:r>
            <a:r>
              <a:rPr lang="en-US" altLang="ko-KR" u="sng" dirty="0">
                <a:solidFill>
                  <a:srgbClr val="FF0000"/>
                </a:solidFill>
              </a:rPr>
              <a:t>, </a:t>
            </a:r>
            <a:r>
              <a:rPr lang="ko-KR" altLang="en-US" u="sng" dirty="0">
                <a:solidFill>
                  <a:srgbClr val="FF0000"/>
                </a:solidFill>
              </a:rPr>
              <a:t>자본</a:t>
            </a:r>
            <a:r>
              <a:rPr lang="en-US" altLang="ko-KR" u="sng" dirty="0">
                <a:solidFill>
                  <a:srgbClr val="FF0000"/>
                </a:solidFill>
              </a:rPr>
              <a:t>, </a:t>
            </a:r>
            <a:r>
              <a:rPr lang="ko-KR" altLang="en-US" u="sng" dirty="0">
                <a:solidFill>
                  <a:srgbClr val="FF0000"/>
                </a:solidFill>
              </a:rPr>
              <a:t>노동</a:t>
            </a:r>
            <a:r>
              <a:rPr lang="en-US" altLang="ko-KR" u="sng" dirty="0">
                <a:solidFill>
                  <a:srgbClr val="FF0000"/>
                </a:solidFill>
              </a:rPr>
              <a:t>) </a:t>
            </a:r>
            <a:r>
              <a:rPr lang="ko-KR" altLang="en-US" dirty="0"/>
              <a:t>개념 사라짐</a:t>
            </a:r>
          </a:p>
          <a:p>
            <a:pPr fontAlgn="base"/>
            <a:r>
              <a:rPr lang="en-US" altLang="ko-KR" dirty="0" smtClean="0"/>
              <a:t>    - </a:t>
            </a:r>
            <a:r>
              <a:rPr lang="en-US" altLang="ko-KR" u="sng" dirty="0">
                <a:solidFill>
                  <a:srgbClr val="FF0000"/>
                </a:solidFill>
              </a:rPr>
              <a:t>‘</a:t>
            </a:r>
            <a:r>
              <a:rPr lang="ko-KR" altLang="en-US" u="sng" dirty="0">
                <a:solidFill>
                  <a:srgbClr val="FF0000"/>
                </a:solidFill>
              </a:rPr>
              <a:t>수확체증의 법칙’ </a:t>
            </a:r>
            <a:r>
              <a:rPr lang="ko-KR" altLang="en-US" dirty="0"/>
              <a:t>현상이 나타나기 시작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en-US" altLang="ko-KR" dirty="0" smtClean="0"/>
              <a:t>(2)</a:t>
            </a:r>
            <a:r>
              <a:rPr lang="ko-KR" altLang="en-US" dirty="0" smtClean="0"/>
              <a:t> 산업분류체계 변화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초연결</a:t>
            </a:r>
            <a:r>
              <a:rPr lang="en-US" altLang="ko-KR" dirty="0"/>
              <a:t>(</a:t>
            </a:r>
            <a:r>
              <a:rPr lang="en-US" altLang="ko-KR" dirty="0" err="1"/>
              <a:t>Hyperconnectivity</a:t>
            </a:r>
            <a:r>
              <a:rPr lang="en-US" altLang="ko-KR" dirty="0"/>
              <a:t>)</a:t>
            </a:r>
            <a:r>
              <a:rPr lang="ko-KR" altLang="en-US" dirty="0"/>
              <a:t>과 </a:t>
            </a:r>
            <a:r>
              <a:rPr lang="ko-KR" altLang="en-US" dirty="0" err="1"/>
              <a:t>초지능</a:t>
            </a:r>
            <a:r>
              <a:rPr lang="en-US" altLang="ko-KR" dirty="0"/>
              <a:t>(Superintelligence) </a:t>
            </a:r>
            <a:endParaRPr lang="ko-KR" altLang="en-US" dirty="0"/>
          </a:p>
          <a:p>
            <a:pPr fontAlgn="base"/>
            <a:r>
              <a:rPr lang="en-US" altLang="ko-KR" dirty="0" smtClean="0"/>
              <a:t>    - </a:t>
            </a:r>
            <a:r>
              <a:rPr lang="ko-KR" altLang="en-US" dirty="0"/>
              <a:t>산업간 융합</a:t>
            </a:r>
            <a:r>
              <a:rPr lang="en-US" altLang="ko-KR" dirty="0"/>
              <a:t>·</a:t>
            </a:r>
            <a:r>
              <a:rPr lang="ko-KR" altLang="en-US" dirty="0" err="1"/>
              <a:t>초연결</a:t>
            </a:r>
            <a:r>
              <a:rPr lang="ko-KR" altLang="en-US" dirty="0"/>
              <a:t> 및 사물과 인간 간 융합</a:t>
            </a:r>
            <a:r>
              <a:rPr lang="en-US" altLang="ko-KR" dirty="0"/>
              <a:t>·</a:t>
            </a:r>
            <a:r>
              <a:rPr lang="ko-KR" altLang="en-US" dirty="0" err="1"/>
              <a:t>초연결을</a:t>
            </a:r>
            <a:r>
              <a:rPr lang="ko-KR" altLang="en-US" dirty="0"/>
              <a:t> 통해 산업은 ‘연결된 </a:t>
            </a:r>
            <a:r>
              <a:rPr lang="ko-KR" altLang="en-US" dirty="0" smtClean="0"/>
              <a:t>산업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(</a:t>
            </a:r>
            <a:r>
              <a:rPr lang="en-US" altLang="ko-KR" dirty="0"/>
              <a:t>Connected Industry)’</a:t>
            </a:r>
            <a:r>
              <a:rPr lang="ko-KR" altLang="en-US" dirty="0"/>
              <a:t>으로 발전 </a:t>
            </a:r>
            <a:r>
              <a:rPr lang="en-US" altLang="ko-KR" dirty="0"/>
              <a:t>: </a:t>
            </a:r>
            <a:r>
              <a:rPr lang="ko-KR" altLang="en-US" dirty="0"/>
              <a:t>인공 지능</a:t>
            </a:r>
            <a:r>
              <a:rPr lang="en-US" altLang="ko-KR" dirty="0"/>
              <a:t>(AI), </a:t>
            </a:r>
            <a:r>
              <a:rPr lang="ko-KR" altLang="en-US" dirty="0"/>
              <a:t>사물 인터넷</a:t>
            </a:r>
            <a:r>
              <a:rPr lang="en-US" altLang="ko-KR" dirty="0"/>
              <a:t>(</a:t>
            </a:r>
            <a:r>
              <a:rPr lang="en-US" altLang="ko-KR" dirty="0" err="1"/>
              <a:t>IoT</a:t>
            </a:r>
            <a:r>
              <a:rPr lang="en-US" altLang="ko-KR" dirty="0"/>
              <a:t>), </a:t>
            </a:r>
            <a:r>
              <a:rPr lang="ko-KR" altLang="en-US" dirty="0" err="1"/>
              <a:t>클라우드</a:t>
            </a:r>
            <a:r>
              <a:rPr lang="ko-KR" altLang="en-US" dirty="0"/>
              <a:t> 컴퓨팅</a:t>
            </a:r>
            <a:r>
              <a:rPr lang="en-US" altLang="ko-KR" dirty="0" smtClean="0"/>
              <a:t>,</a:t>
            </a:r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/>
              <a:t>빅데이터</a:t>
            </a:r>
            <a:r>
              <a:rPr lang="en-US" altLang="ko-KR" dirty="0"/>
              <a:t>, </a:t>
            </a:r>
            <a:r>
              <a:rPr lang="ko-KR" altLang="en-US" dirty="0"/>
              <a:t>모바일 등 </a:t>
            </a:r>
            <a:r>
              <a:rPr lang="ko-KR" altLang="en-US" u="sng" dirty="0">
                <a:solidFill>
                  <a:srgbClr val="FF0000"/>
                </a:solidFill>
              </a:rPr>
              <a:t>첨단 지능정보기술이 기존 산업과 서비스에 </a:t>
            </a:r>
            <a:r>
              <a:rPr lang="ko-KR" altLang="en-US" u="sng" dirty="0" err="1">
                <a:solidFill>
                  <a:srgbClr val="FF0000"/>
                </a:solidFill>
              </a:rPr>
              <a:t>융합</a:t>
            </a:r>
            <a:r>
              <a:rPr lang="ko-KR" altLang="en-US" dirty="0" err="1"/>
              <a:t>되거나</a:t>
            </a:r>
            <a:r>
              <a:rPr lang="ko-KR" altLang="en-US" dirty="0"/>
              <a:t> </a:t>
            </a:r>
            <a:r>
              <a:rPr lang="en-US" altLang="ko-KR" dirty="0"/>
              <a:t>3D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프린팅</a:t>
            </a:r>
            <a:r>
              <a:rPr lang="en-US" altLang="ko-KR" dirty="0"/>
              <a:t>, </a:t>
            </a:r>
            <a:r>
              <a:rPr lang="ko-KR" altLang="en-US" dirty="0"/>
              <a:t>로봇공학</a:t>
            </a:r>
            <a:r>
              <a:rPr lang="en-US" altLang="ko-KR" dirty="0"/>
              <a:t>, </a:t>
            </a:r>
            <a:r>
              <a:rPr lang="ko-KR" altLang="en-US" dirty="0"/>
              <a:t>생명공학</a:t>
            </a:r>
            <a:r>
              <a:rPr lang="en-US" altLang="ko-KR" dirty="0"/>
              <a:t>, </a:t>
            </a:r>
            <a:r>
              <a:rPr lang="ko-KR" altLang="en-US" dirty="0"/>
              <a:t>나노기술 등 </a:t>
            </a:r>
            <a:r>
              <a:rPr lang="ko-KR" altLang="en-US" u="sng" dirty="0">
                <a:solidFill>
                  <a:srgbClr val="FF0000"/>
                </a:solidFill>
              </a:rPr>
              <a:t>여러 분야의 신기술과 결합</a:t>
            </a:r>
            <a:r>
              <a:rPr lang="ko-KR" altLang="en-US" dirty="0"/>
              <a:t>되어 </a:t>
            </a:r>
            <a:r>
              <a:rPr lang="ko-KR" altLang="en-US" dirty="0" err="1"/>
              <a:t>실세계</a:t>
            </a:r>
            <a:r>
              <a:rPr lang="ko-KR" altLang="en-US" dirty="0"/>
              <a:t>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모든 </a:t>
            </a:r>
            <a:r>
              <a:rPr lang="ko-KR" altLang="en-US" dirty="0"/>
              <a:t>제품</a:t>
            </a:r>
            <a:r>
              <a:rPr lang="en-US" altLang="ko-KR" dirty="0"/>
              <a:t>·</a:t>
            </a:r>
            <a:r>
              <a:rPr lang="ko-KR" altLang="en-US" dirty="0"/>
              <a:t>서비스를 네트워크로 연결하고 사물을 지능화</a:t>
            </a:r>
          </a:p>
          <a:p>
            <a:pPr fontAlgn="base"/>
            <a:r>
              <a:rPr lang="en-US" altLang="ko-KR" dirty="0" smtClean="0"/>
              <a:t>    - </a:t>
            </a:r>
            <a:r>
              <a:rPr lang="ko-KR" altLang="en-US" u="sng" dirty="0">
                <a:solidFill>
                  <a:srgbClr val="FF0000"/>
                </a:solidFill>
              </a:rPr>
              <a:t>산업분류체계 리스트럭처링 </a:t>
            </a:r>
            <a:r>
              <a:rPr lang="ko-KR" altLang="en-US" dirty="0"/>
              <a:t>현상 </a:t>
            </a:r>
            <a:r>
              <a:rPr lang="en-US" altLang="ko-KR" dirty="0"/>
              <a:t>: </a:t>
            </a:r>
            <a:r>
              <a:rPr lang="ko-KR" altLang="en-US" dirty="0"/>
              <a:t>종래의 수직적 산업분류체계 더 이상 </a:t>
            </a:r>
            <a:r>
              <a:rPr lang="ko-KR" altLang="en-US" dirty="0" smtClean="0"/>
              <a:t>의미를 상실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 </a:t>
            </a:r>
            <a:r>
              <a:rPr lang="ko-KR" altLang="en-US" dirty="0"/>
              <a:t>⇒ 대신 </a:t>
            </a:r>
            <a:r>
              <a:rPr lang="ko-KR" altLang="en-US" u="sng" dirty="0" err="1">
                <a:solidFill>
                  <a:srgbClr val="FF0000"/>
                </a:solidFill>
              </a:rPr>
              <a:t>네트워크형</a:t>
            </a:r>
            <a:r>
              <a:rPr lang="en-US" altLang="ko-KR" u="sng" dirty="0">
                <a:solidFill>
                  <a:srgbClr val="FF0000"/>
                </a:solidFill>
              </a:rPr>
              <a:t>(</a:t>
            </a:r>
            <a:r>
              <a:rPr lang="ko-KR" altLang="en-US" u="sng" dirty="0">
                <a:solidFill>
                  <a:srgbClr val="FF0000"/>
                </a:solidFill>
              </a:rPr>
              <a:t>수직</a:t>
            </a:r>
            <a:r>
              <a:rPr lang="en-US" altLang="ko-KR" u="sng" dirty="0">
                <a:solidFill>
                  <a:srgbClr val="FF0000"/>
                </a:solidFill>
              </a:rPr>
              <a:t>+</a:t>
            </a:r>
            <a:r>
              <a:rPr lang="ko-KR" altLang="en-US" u="sng" dirty="0">
                <a:solidFill>
                  <a:srgbClr val="FF0000"/>
                </a:solidFill>
              </a:rPr>
              <a:t>수평</a:t>
            </a:r>
            <a:r>
              <a:rPr lang="en-US" altLang="ko-KR" u="sng" dirty="0">
                <a:solidFill>
                  <a:srgbClr val="FF0000"/>
                </a:solidFill>
              </a:rPr>
              <a:t>) </a:t>
            </a:r>
            <a:r>
              <a:rPr lang="ko-KR" altLang="en-US" u="sng" dirty="0">
                <a:solidFill>
                  <a:srgbClr val="FF0000"/>
                </a:solidFill>
              </a:rPr>
              <a:t>산업분류체계 </a:t>
            </a:r>
            <a:r>
              <a:rPr lang="ko-KR" altLang="en-US" dirty="0" smtClean="0"/>
              <a:t>부상</a:t>
            </a:r>
            <a:endParaRPr lang="en-US" altLang="ko-KR" dirty="0" smtClean="0"/>
          </a:p>
          <a:p>
            <a:pPr fontAlgn="base"/>
            <a:endParaRPr lang="en-US" altLang="ko-KR" dirty="0" smtClean="0"/>
          </a:p>
          <a:p>
            <a:pPr fontAlgn="base"/>
            <a:r>
              <a:rPr lang="en-US" altLang="ko-KR" dirty="0" smtClean="0"/>
              <a:t>(3) </a:t>
            </a:r>
            <a:r>
              <a:rPr lang="ko-KR" altLang="en-US" dirty="0" smtClean="0"/>
              <a:t>시장여건 변화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점포</a:t>
            </a:r>
            <a:r>
              <a:rPr lang="en-US" altLang="ko-KR" dirty="0" smtClean="0"/>
              <a:t>(</a:t>
            </a:r>
            <a:r>
              <a:rPr lang="ko-KR" altLang="en-US" dirty="0" smtClean="0"/>
              <a:t>중간상</a:t>
            </a:r>
            <a:r>
              <a:rPr lang="en-US" altLang="ko-KR" dirty="0" smtClean="0"/>
              <a:t>)</a:t>
            </a:r>
            <a:r>
              <a:rPr lang="ko-KR" altLang="en-US" dirty="0" smtClean="0"/>
              <a:t>의 소멸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생산자와 </a:t>
            </a:r>
            <a:r>
              <a:rPr lang="ko-KR" altLang="en-US" dirty="0"/>
              <a:t>개별 소비자 간 </a:t>
            </a:r>
            <a:r>
              <a:rPr lang="ko-KR" altLang="en-US" u="sng" dirty="0"/>
              <a:t>직거래</a:t>
            </a:r>
            <a:r>
              <a:rPr lang="en-US" altLang="ko-KR" u="sng" dirty="0"/>
              <a:t>(I</a:t>
            </a:r>
            <a:r>
              <a:rPr lang="en-US" altLang="ko-KR" u="sng" baseline="-25000" dirty="0"/>
              <a:t>2</a:t>
            </a:r>
            <a:r>
              <a:rPr lang="en-US" altLang="ko-KR" u="sng" dirty="0"/>
              <a:t>C)</a:t>
            </a:r>
            <a:r>
              <a:rPr lang="ko-KR" altLang="en-US" dirty="0"/>
              <a:t>가 </a:t>
            </a:r>
            <a:r>
              <a:rPr lang="ko-KR" altLang="en-US" dirty="0" smtClean="0"/>
              <a:t>활성화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 되면서 </a:t>
            </a:r>
            <a:r>
              <a:rPr lang="ko-KR" altLang="en-US" dirty="0" err="1" smtClean="0"/>
              <a:t>제판일체</a:t>
            </a:r>
            <a:r>
              <a:rPr lang="en-US" altLang="ko-KR" dirty="0"/>
              <a:t>(</a:t>
            </a:r>
            <a:r>
              <a:rPr lang="ko-KR" altLang="en-US" dirty="0"/>
              <a:t>製販一體</a:t>
            </a:r>
            <a:r>
              <a:rPr lang="en-US" altLang="ko-KR" dirty="0"/>
              <a:t>), </a:t>
            </a:r>
            <a:r>
              <a:rPr lang="ko-KR" altLang="en-US" dirty="0" err="1"/>
              <a:t>생판일체</a:t>
            </a:r>
            <a:r>
              <a:rPr lang="en-US" altLang="ko-KR" dirty="0"/>
              <a:t>(</a:t>
            </a:r>
            <a:r>
              <a:rPr lang="ko-KR" altLang="en-US" dirty="0"/>
              <a:t>生販一體</a:t>
            </a:r>
            <a:r>
              <a:rPr lang="en-US" altLang="ko-KR" dirty="0"/>
              <a:t>) </a:t>
            </a:r>
            <a:r>
              <a:rPr lang="ko-KR" altLang="en-US" dirty="0" smtClean="0"/>
              <a:t>경영 활성화 </a:t>
            </a:r>
            <a:r>
              <a:rPr lang="en-US" altLang="ko-KR" dirty="0" smtClean="0"/>
              <a:t>/ </a:t>
            </a:r>
            <a:r>
              <a:rPr lang="ko-KR" altLang="en-US" dirty="0" err="1" smtClean="0"/>
              <a:t>소품종</a:t>
            </a:r>
            <a:r>
              <a:rPr lang="ko-KR" altLang="en-US" dirty="0" smtClean="0"/>
              <a:t> 대량생산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Massproduction</a:t>
            </a:r>
            <a:r>
              <a:rPr lang="en-US" altLang="ko-KR" dirty="0" smtClean="0"/>
              <a:t>) </a:t>
            </a:r>
            <a:r>
              <a:rPr lang="ko-KR" altLang="en-US" dirty="0" smtClean="0"/>
              <a:t>체제에서 다품종 </a:t>
            </a:r>
            <a:r>
              <a:rPr lang="ko-KR" altLang="en-US" dirty="0"/>
              <a:t>소량생산</a:t>
            </a:r>
            <a:r>
              <a:rPr lang="en-US" altLang="ko-KR" dirty="0"/>
              <a:t>(</a:t>
            </a:r>
            <a:r>
              <a:rPr lang="en-US" altLang="ko-KR" dirty="0" err="1"/>
              <a:t>Massscustomization</a:t>
            </a:r>
            <a:r>
              <a:rPr lang="en-US" altLang="ko-KR" dirty="0"/>
              <a:t>) </a:t>
            </a:r>
            <a:r>
              <a:rPr lang="ko-KR" altLang="en-US" dirty="0" smtClean="0"/>
              <a:t>체제로 전환</a:t>
            </a:r>
            <a:endParaRPr lang="ko-KR" altLang="en-US" dirty="0"/>
          </a:p>
          <a:p>
            <a:pPr fontAlgn="base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796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30246" y="980728"/>
            <a:ext cx="932620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dirty="0" smtClean="0"/>
              <a:t>(4) </a:t>
            </a:r>
            <a:r>
              <a:rPr lang="ko-KR" altLang="en-US" dirty="0" smtClean="0"/>
              <a:t>노동시장의 변화 </a:t>
            </a:r>
            <a:r>
              <a:rPr lang="en-US" altLang="ko-KR" dirty="0" smtClean="0"/>
              <a:t>: </a:t>
            </a:r>
            <a:r>
              <a:rPr lang="ko-KR" altLang="en-US" dirty="0" smtClean="0"/>
              <a:t>‘</a:t>
            </a:r>
            <a:r>
              <a:rPr lang="ko-KR" altLang="en-US" b="1" u="sng" dirty="0" err="1"/>
              <a:t>임금노동</a:t>
            </a:r>
            <a:r>
              <a:rPr lang="en-US" altLang="ko-KR" b="1" u="sng" dirty="0"/>
              <a:t>(</a:t>
            </a:r>
            <a:r>
              <a:rPr lang="ko-KR" altLang="en-US" b="1" u="sng" dirty="0"/>
              <a:t>고용</a:t>
            </a:r>
            <a:r>
              <a:rPr lang="en-US" altLang="ko-KR" b="1" u="sng" dirty="0"/>
              <a:t>)</a:t>
            </a:r>
            <a:r>
              <a:rPr lang="ko-KR" altLang="en-US" b="1" u="sng" dirty="0"/>
              <a:t>의 소멸</a:t>
            </a:r>
            <a:r>
              <a:rPr lang="ko-KR" altLang="en-US" dirty="0"/>
              <a:t>’ → </a:t>
            </a:r>
            <a:r>
              <a:rPr lang="ko-KR" altLang="en-US" dirty="0" smtClean="0"/>
              <a:t>충격적인 </a:t>
            </a:r>
            <a:r>
              <a:rPr lang="ko-KR" altLang="en-US" dirty="0"/>
              <a:t>‘시스템 단절’</a:t>
            </a:r>
          </a:p>
          <a:p>
            <a:pPr fontAlgn="base"/>
            <a:endParaRPr lang="en-US" altLang="ko-KR" dirty="0" smtClean="0"/>
          </a:p>
          <a:p>
            <a:pPr fontAlgn="base"/>
            <a:endParaRPr lang="en-US" altLang="ko-KR" dirty="0" smtClean="0"/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△ </a:t>
            </a:r>
            <a:r>
              <a:rPr lang="ko-KR" altLang="en-US" dirty="0"/>
              <a:t>미국 </a:t>
            </a:r>
            <a:r>
              <a:rPr lang="ko-KR" altLang="en-US" dirty="0" err="1"/>
              <a:t>노스이스턴</a:t>
            </a:r>
            <a:r>
              <a:rPr lang="en-US" altLang="ko-KR" dirty="0"/>
              <a:t>(Northeastern)</a:t>
            </a:r>
            <a:r>
              <a:rPr lang="ko-KR" altLang="en-US" dirty="0"/>
              <a:t>대학과 여론조사 업체 갤럽</a:t>
            </a:r>
            <a:r>
              <a:rPr lang="en-US" altLang="ko-KR" dirty="0"/>
              <a:t>(Gallup) : 2018</a:t>
            </a:r>
            <a:r>
              <a:rPr lang="ko-KR" altLang="en-US" dirty="0"/>
              <a:t>년 </a:t>
            </a:r>
            <a:r>
              <a:rPr lang="en-US" altLang="ko-KR" dirty="0"/>
              <a:t>3</a:t>
            </a:r>
            <a:r>
              <a:rPr lang="ko-KR" altLang="en-US" dirty="0"/>
              <a:t>월 </a:t>
            </a:r>
            <a:r>
              <a:rPr lang="en-US" altLang="ko-KR" dirty="0"/>
              <a:t>11</a:t>
            </a:r>
            <a:r>
              <a:rPr lang="ko-KR" altLang="en-US" dirty="0" smtClean="0"/>
              <a:t>일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 </a:t>
            </a:r>
            <a:r>
              <a:rPr lang="ko-KR" altLang="en-US" dirty="0"/>
              <a:t>“미국인의 절반 이상은 이민자나 해외로의 공장 이전보다 인공지능을 더 큰 일자리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위협으로 </a:t>
            </a:r>
            <a:r>
              <a:rPr lang="ko-KR" altLang="en-US" dirty="0"/>
              <a:t>느끼고 있다”는 조사 결과 발표 </a:t>
            </a:r>
            <a:r>
              <a:rPr lang="en-US" altLang="ko-KR" dirty="0"/>
              <a:t>- </a:t>
            </a:r>
            <a:r>
              <a:rPr lang="ko-KR" altLang="en-US" u="sng" dirty="0">
                <a:solidFill>
                  <a:srgbClr val="FF0000"/>
                </a:solidFill>
              </a:rPr>
              <a:t>미국인의 </a:t>
            </a:r>
            <a:r>
              <a:rPr lang="en-US" altLang="ko-KR" u="sng" dirty="0">
                <a:solidFill>
                  <a:srgbClr val="FF0000"/>
                </a:solidFill>
              </a:rPr>
              <a:t>58%</a:t>
            </a:r>
            <a:r>
              <a:rPr lang="en-US" altLang="ko-KR" u="sng" dirty="0"/>
              <a:t>(3,297</a:t>
            </a:r>
            <a:r>
              <a:rPr lang="ko-KR" altLang="en-US" u="sng" dirty="0"/>
              <a:t>명의 미국 성인 </a:t>
            </a:r>
            <a:r>
              <a:rPr lang="ko-KR" altLang="en-US" u="sng" dirty="0" smtClean="0"/>
              <a:t>남녀</a:t>
            </a:r>
            <a:endParaRPr lang="en-US" altLang="ko-KR" u="sng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 </a:t>
            </a:r>
            <a:r>
              <a:rPr lang="ko-KR" altLang="en-US" u="sng" dirty="0"/>
              <a:t>대상 </a:t>
            </a:r>
            <a:r>
              <a:rPr lang="en-US" altLang="ko-KR" u="sng" dirty="0"/>
              <a:t>2017</a:t>
            </a:r>
            <a:r>
              <a:rPr lang="ko-KR" altLang="en-US" u="sng" dirty="0"/>
              <a:t>년 </a:t>
            </a:r>
            <a:r>
              <a:rPr lang="en-US" altLang="ko-KR" u="sng" dirty="0"/>
              <a:t>10</a:t>
            </a:r>
            <a:r>
              <a:rPr lang="ko-KR" altLang="en-US" u="sng" dirty="0"/>
              <a:t>월 조사</a:t>
            </a:r>
            <a:r>
              <a:rPr lang="en-US" altLang="ko-KR" u="sng" dirty="0"/>
              <a:t>)</a:t>
            </a:r>
            <a:r>
              <a:rPr lang="ko-KR" altLang="en-US" u="sng" dirty="0">
                <a:solidFill>
                  <a:srgbClr val="FF0000"/>
                </a:solidFill>
              </a:rPr>
              <a:t>가 앞으로 </a:t>
            </a:r>
            <a:r>
              <a:rPr lang="en-US" altLang="ko-KR" u="sng" dirty="0">
                <a:solidFill>
                  <a:srgbClr val="FF0000"/>
                </a:solidFill>
              </a:rPr>
              <a:t>10</a:t>
            </a:r>
            <a:r>
              <a:rPr lang="ko-KR" altLang="en-US" u="sng" dirty="0">
                <a:solidFill>
                  <a:srgbClr val="FF0000"/>
                </a:solidFill>
              </a:rPr>
              <a:t>년간 자신의 일자리를 위협할 최대 요인으로 </a:t>
            </a:r>
            <a:endParaRPr lang="en-US" altLang="ko-KR" u="sng" dirty="0" smtClean="0">
              <a:solidFill>
                <a:srgbClr val="FF0000"/>
              </a:solidFill>
            </a:endParaRPr>
          </a:p>
          <a:p>
            <a:pPr fontAlgn="base"/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   </a:t>
            </a:r>
            <a:r>
              <a:rPr lang="ko-KR" altLang="en-US" u="sng" dirty="0" smtClean="0">
                <a:solidFill>
                  <a:srgbClr val="FF0000"/>
                </a:solidFill>
              </a:rPr>
              <a:t>로봇과 </a:t>
            </a:r>
            <a:r>
              <a:rPr lang="ko-KR" altLang="en-US" u="sng" dirty="0">
                <a:solidFill>
                  <a:srgbClr val="FF0000"/>
                </a:solidFill>
              </a:rPr>
              <a:t>인공지능</a:t>
            </a:r>
            <a:r>
              <a:rPr lang="en-US" altLang="ko-KR" u="sng" dirty="0">
                <a:solidFill>
                  <a:srgbClr val="FF0000"/>
                </a:solidFill>
              </a:rPr>
              <a:t>(AI</a:t>
            </a:r>
            <a:r>
              <a:rPr lang="en-US" altLang="ko-KR" u="sng" dirty="0" smtClean="0">
                <a:solidFill>
                  <a:srgbClr val="FF0000"/>
                </a:solidFill>
              </a:rPr>
              <a:t>) </a:t>
            </a:r>
            <a:r>
              <a:rPr lang="ko-KR" altLang="en-US" u="sng" dirty="0" smtClean="0">
                <a:solidFill>
                  <a:srgbClr val="FF0000"/>
                </a:solidFill>
              </a:rPr>
              <a:t>지적</a:t>
            </a:r>
            <a:r>
              <a:rPr lang="en-US" altLang="ko-KR" u="sng" dirty="0" smtClean="0">
                <a:solidFill>
                  <a:srgbClr val="FF0000"/>
                </a:solidFill>
              </a:rPr>
              <a:t> </a:t>
            </a:r>
            <a:endParaRPr lang="ko-KR" altLang="en-US" u="sng" dirty="0">
              <a:solidFill>
                <a:srgbClr val="FF0000"/>
              </a:solidFill>
            </a:endParaRPr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△ </a:t>
            </a:r>
            <a:r>
              <a:rPr lang="ko-KR" altLang="en-US" dirty="0"/>
              <a:t>미국 </a:t>
            </a:r>
            <a:r>
              <a:rPr lang="ko-KR" altLang="en-US" dirty="0" err="1"/>
              <a:t>퓨리서치센터</a:t>
            </a:r>
            <a:r>
              <a:rPr lang="en-US" altLang="ko-KR" dirty="0"/>
              <a:t>(Pew Research Center)</a:t>
            </a:r>
            <a:r>
              <a:rPr lang="ko-KR" altLang="en-US" dirty="0"/>
              <a:t>의 조사 </a:t>
            </a:r>
            <a:r>
              <a:rPr lang="en-US" altLang="ko-KR" dirty="0"/>
              <a:t>: </a:t>
            </a:r>
            <a:r>
              <a:rPr lang="ko-KR" altLang="en-US" u="sng" dirty="0">
                <a:solidFill>
                  <a:srgbClr val="FF0000"/>
                </a:solidFill>
              </a:rPr>
              <a:t>응답자의 </a:t>
            </a:r>
            <a:r>
              <a:rPr lang="en-US" altLang="ko-KR" u="sng" dirty="0">
                <a:solidFill>
                  <a:srgbClr val="FF0000"/>
                </a:solidFill>
              </a:rPr>
              <a:t>76% - </a:t>
            </a:r>
            <a:r>
              <a:rPr lang="ko-KR" altLang="en-US" u="sng" dirty="0">
                <a:solidFill>
                  <a:srgbClr val="FF0000"/>
                </a:solidFill>
              </a:rPr>
              <a:t>로봇과 </a:t>
            </a:r>
            <a:r>
              <a:rPr lang="ko-KR" altLang="en-US" u="sng" dirty="0" smtClean="0">
                <a:solidFill>
                  <a:srgbClr val="FF0000"/>
                </a:solidFill>
              </a:rPr>
              <a:t>인공지능이</a:t>
            </a:r>
            <a:endParaRPr lang="en-US" altLang="ko-KR" u="sng" dirty="0" smtClean="0">
              <a:solidFill>
                <a:srgbClr val="FF0000"/>
              </a:solidFill>
            </a:endParaRPr>
          </a:p>
          <a:p>
            <a:pPr fontAlgn="base"/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  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  <a:r>
              <a:rPr lang="ko-KR" altLang="en-US" u="sng" dirty="0">
                <a:solidFill>
                  <a:srgbClr val="FF0000"/>
                </a:solidFill>
              </a:rPr>
              <a:t>경제적 불평등을 더 크게 만들 것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△ </a:t>
            </a:r>
            <a:r>
              <a:rPr lang="ko-KR" altLang="en-US" dirty="0"/>
              <a:t>중국 인터넷기업 </a:t>
            </a:r>
            <a:r>
              <a:rPr lang="ko-KR" altLang="en-US" dirty="0" err="1"/>
              <a:t>텐센트</a:t>
            </a:r>
            <a:r>
              <a:rPr lang="ko-KR" altLang="en-US" dirty="0"/>
              <a:t> 사회연구센터 </a:t>
            </a:r>
            <a:r>
              <a:rPr lang="en-US" altLang="ko-KR" dirty="0"/>
              <a:t>: “</a:t>
            </a:r>
            <a:r>
              <a:rPr lang="ko-KR" altLang="en-US" u="sng" dirty="0">
                <a:solidFill>
                  <a:srgbClr val="FF0000"/>
                </a:solidFill>
              </a:rPr>
              <a:t>중국인의 </a:t>
            </a:r>
            <a:r>
              <a:rPr lang="en-US" altLang="ko-KR" u="sng" dirty="0">
                <a:solidFill>
                  <a:srgbClr val="FF0000"/>
                </a:solidFill>
              </a:rPr>
              <a:t>90% </a:t>
            </a:r>
            <a:r>
              <a:rPr lang="ko-KR" altLang="en-US" u="sng" dirty="0">
                <a:solidFill>
                  <a:srgbClr val="FF0000"/>
                </a:solidFill>
              </a:rPr>
              <a:t>이상은 인공지능이 자신의 </a:t>
            </a:r>
            <a:endParaRPr lang="en-US" altLang="ko-KR" u="sng" dirty="0" smtClean="0">
              <a:solidFill>
                <a:srgbClr val="FF0000"/>
              </a:solidFill>
            </a:endParaRPr>
          </a:p>
          <a:p>
            <a:pPr fontAlgn="base"/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   </a:t>
            </a:r>
            <a:r>
              <a:rPr lang="ko-KR" altLang="en-US" u="sng" dirty="0" smtClean="0">
                <a:solidFill>
                  <a:srgbClr val="FF0000"/>
                </a:solidFill>
              </a:rPr>
              <a:t>삶에 </a:t>
            </a:r>
            <a:r>
              <a:rPr lang="ko-KR" altLang="en-US" u="sng" dirty="0">
                <a:solidFill>
                  <a:srgbClr val="FF0000"/>
                </a:solidFill>
              </a:rPr>
              <a:t>영향을 미치고 있으며</a:t>
            </a:r>
            <a:r>
              <a:rPr lang="en-US" altLang="ko-KR" u="sng" dirty="0">
                <a:solidFill>
                  <a:srgbClr val="FF0000"/>
                </a:solidFill>
              </a:rPr>
              <a:t>, 30%</a:t>
            </a:r>
            <a:r>
              <a:rPr lang="ko-KR" altLang="en-US" u="sng" dirty="0">
                <a:solidFill>
                  <a:srgbClr val="FF0000"/>
                </a:solidFill>
              </a:rPr>
              <a:t>는 이미 인공지능이 자신의 일을 위협하고 있다</a:t>
            </a:r>
            <a:r>
              <a:rPr lang="ko-KR" altLang="en-US" dirty="0"/>
              <a:t>고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느낀다</a:t>
            </a:r>
            <a:r>
              <a:rPr lang="ko-KR" altLang="en-US" dirty="0"/>
              <a:t>”</a:t>
            </a:r>
            <a:r>
              <a:rPr lang="en-US" altLang="ko-KR" dirty="0"/>
              <a:t>(2018</a:t>
            </a:r>
            <a:r>
              <a:rPr lang="ko-KR" altLang="en-US" dirty="0"/>
              <a:t>년 </a:t>
            </a:r>
            <a:r>
              <a:rPr lang="en-US" altLang="ko-KR" dirty="0"/>
              <a:t>3</a:t>
            </a:r>
            <a:r>
              <a:rPr lang="ko-KR" altLang="en-US" dirty="0"/>
              <a:t>월 초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5" name="모서리가 둥근 직사각형 4"/>
          <p:cNvSpPr/>
          <p:nvPr/>
        </p:nvSpPr>
        <p:spPr>
          <a:xfrm>
            <a:off x="416496" y="1484784"/>
            <a:ext cx="1800200" cy="378705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/>
              <a:t>■ </a:t>
            </a:r>
            <a:r>
              <a:rPr lang="ko-KR" altLang="en-US" dirty="0" smtClean="0"/>
              <a:t>일자리 위협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6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344488" y="865846"/>
            <a:ext cx="4896544" cy="378705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/>
              <a:t>■ </a:t>
            </a:r>
            <a:r>
              <a:rPr lang="ko-KR" altLang="en-US" dirty="0" err="1" smtClean="0"/>
              <a:t>임금노동</a:t>
            </a:r>
            <a:r>
              <a:rPr lang="en-US" altLang="ko-KR" dirty="0" smtClean="0"/>
              <a:t>(</a:t>
            </a:r>
            <a:r>
              <a:rPr lang="ko-KR" altLang="en-US" dirty="0" smtClean="0"/>
              <a:t>고용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소멸론에</a:t>
            </a:r>
            <a:r>
              <a:rPr lang="ko-KR" altLang="en-US" dirty="0" smtClean="0"/>
              <a:t> 대한 논리적 </a:t>
            </a:r>
            <a:r>
              <a:rPr lang="ko-KR" altLang="en-US" dirty="0"/>
              <a:t>근거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2010" y="1556792"/>
            <a:ext cx="932620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dirty="0"/>
              <a:t>△ 로봇과 인공지능</a:t>
            </a:r>
            <a:r>
              <a:rPr lang="en-US" altLang="ko-KR" dirty="0"/>
              <a:t>(AI)</a:t>
            </a:r>
            <a:r>
              <a:rPr lang="ko-KR" altLang="en-US" dirty="0"/>
              <a:t>이 </a:t>
            </a:r>
            <a:r>
              <a:rPr lang="ko-KR" altLang="en-US" u="sng" dirty="0">
                <a:solidFill>
                  <a:srgbClr val="FF0000"/>
                </a:solidFill>
              </a:rPr>
              <a:t>매우 빠른 속도로 </a:t>
            </a:r>
            <a:r>
              <a:rPr lang="ko-KR" altLang="en-US" u="sng" dirty="0" err="1">
                <a:solidFill>
                  <a:srgbClr val="FF0000"/>
                </a:solidFill>
              </a:rPr>
              <a:t>인간노동을</a:t>
            </a:r>
            <a:r>
              <a:rPr lang="ko-KR" altLang="en-US" u="sng" dirty="0">
                <a:solidFill>
                  <a:srgbClr val="FF0000"/>
                </a:solidFill>
              </a:rPr>
              <a:t> 대체</a:t>
            </a:r>
            <a:r>
              <a:rPr lang="ko-KR" altLang="en-US" dirty="0"/>
              <a:t>함으로써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(</a:t>
            </a:r>
            <a:r>
              <a:rPr lang="ko-KR" altLang="en-US" dirty="0"/>
              <a:t>즉</a:t>
            </a:r>
            <a:r>
              <a:rPr lang="en-US" altLang="ko-KR" dirty="0"/>
              <a:t>, </a:t>
            </a:r>
            <a:r>
              <a:rPr lang="ko-KR" altLang="en-US" dirty="0"/>
              <a:t>일은 </a:t>
            </a:r>
            <a:r>
              <a:rPr lang="ko-KR" altLang="en-US" dirty="0" smtClean="0"/>
              <a:t>사람 대신 </a:t>
            </a:r>
            <a:r>
              <a:rPr lang="ko-KR" altLang="en-US" dirty="0"/>
              <a:t>기계가 한다</a:t>
            </a:r>
            <a:r>
              <a:rPr lang="en-US" altLang="ko-KR" dirty="0"/>
              <a:t>!) </a:t>
            </a:r>
            <a:r>
              <a:rPr lang="ko-KR" altLang="en-US" dirty="0"/>
              <a:t>일자리가 급감하고 노동시장이 급속하게 </a:t>
            </a:r>
            <a:r>
              <a:rPr lang="ko-KR" altLang="en-US" dirty="0" smtClean="0"/>
              <a:t>위축된다</a:t>
            </a:r>
            <a:r>
              <a:rPr lang="en-US" altLang="ko-KR" dirty="0" smtClean="0"/>
              <a:t>)</a:t>
            </a:r>
          </a:p>
          <a:p>
            <a:pPr fontAlgn="base"/>
            <a:r>
              <a:rPr lang="en-US" altLang="ko-KR" dirty="0" smtClean="0"/>
              <a:t>     * </a:t>
            </a:r>
            <a:r>
              <a:rPr lang="ko-KR" altLang="en-US" dirty="0" smtClean="0"/>
              <a:t>낙관적 시각 </a:t>
            </a:r>
            <a:r>
              <a:rPr lang="en-US" altLang="ko-KR" dirty="0" smtClean="0"/>
              <a:t>: 2</a:t>
            </a:r>
            <a:r>
              <a:rPr lang="ko-KR" altLang="en-US" dirty="0" err="1"/>
              <a:t>차산업혁명</a:t>
            </a:r>
            <a:r>
              <a:rPr lang="ko-KR" altLang="en-US" dirty="0"/>
              <a:t> </a:t>
            </a:r>
            <a:r>
              <a:rPr lang="ko-KR" altLang="en-US" dirty="0" smtClean="0"/>
              <a:t>초기 </a:t>
            </a:r>
            <a:r>
              <a:rPr lang="ko-KR" altLang="en-US" dirty="0" err="1" smtClean="0"/>
              <a:t>러다이트</a:t>
            </a:r>
            <a:r>
              <a:rPr lang="ko-KR" altLang="en-US" dirty="0" smtClean="0"/>
              <a:t> </a:t>
            </a:r>
            <a:r>
              <a:rPr lang="ko-KR" altLang="en-US" dirty="0"/>
              <a:t>운동</a:t>
            </a:r>
            <a:r>
              <a:rPr lang="en-US" altLang="ko-KR" dirty="0"/>
              <a:t>(Luddite Movement</a:t>
            </a:r>
            <a:r>
              <a:rPr lang="en-US" altLang="ko-KR" dirty="0" smtClean="0"/>
              <a:t>), </a:t>
            </a:r>
            <a:r>
              <a:rPr lang="en-US" altLang="ko-KR" dirty="0"/>
              <a:t>1970</a:t>
            </a:r>
            <a:r>
              <a:rPr lang="ko-KR" altLang="en-US" dirty="0"/>
              <a:t>년대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 </a:t>
            </a:r>
            <a:r>
              <a:rPr lang="ko-KR" altLang="en-US" dirty="0" smtClean="0"/>
              <a:t>현금자동입출금기</a:t>
            </a:r>
            <a:r>
              <a:rPr lang="en-US" altLang="ko-KR" dirty="0"/>
              <a:t>(ATM</a:t>
            </a:r>
            <a:r>
              <a:rPr lang="en-US" altLang="ko-KR" dirty="0" smtClean="0"/>
              <a:t>)</a:t>
            </a:r>
            <a:r>
              <a:rPr lang="ko-KR" altLang="en-US" dirty="0" smtClean="0"/>
              <a:t> 도입에도</a:t>
            </a:r>
            <a:r>
              <a:rPr lang="en-US" altLang="ko-KR" dirty="0" smtClean="0"/>
              <a:t> </a:t>
            </a:r>
            <a:r>
              <a:rPr lang="ko-KR" altLang="en-US" dirty="0" smtClean="0"/>
              <a:t>불구하고 </a:t>
            </a:r>
            <a:r>
              <a:rPr lang="ko-KR" altLang="en-US" dirty="0"/>
              <a:t>그 후에 오히려 더 많은 새로운 </a:t>
            </a:r>
            <a:r>
              <a:rPr lang="ko-KR" altLang="en-US" dirty="0" smtClean="0"/>
              <a:t>일자리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 창출되었다</a:t>
            </a:r>
            <a:endParaRPr lang="ko-KR" altLang="en-US" dirty="0"/>
          </a:p>
          <a:p>
            <a:pPr fontAlgn="base"/>
            <a:r>
              <a:rPr lang="en-US" altLang="ko-KR" dirty="0" smtClean="0"/>
              <a:t> </a:t>
            </a:r>
            <a:r>
              <a:rPr lang="ko-KR" altLang="en-US" dirty="0"/>
              <a:t> </a:t>
            </a:r>
            <a:r>
              <a:rPr lang="ko-KR" altLang="en-US" dirty="0" smtClean="0"/>
              <a:t>   </a:t>
            </a:r>
            <a:r>
              <a:rPr lang="en-US" altLang="ko-KR" dirty="0" smtClean="0"/>
              <a:t>* </a:t>
            </a:r>
            <a:r>
              <a:rPr lang="ko-KR" altLang="en-US" dirty="0" smtClean="0"/>
              <a:t>그러나 </a:t>
            </a:r>
            <a:r>
              <a:rPr lang="en-US" altLang="ko-KR" dirty="0" smtClean="0"/>
              <a:t>: </a:t>
            </a:r>
            <a:r>
              <a:rPr lang="ko-KR" altLang="en-US" u="sng" dirty="0" smtClean="0">
                <a:solidFill>
                  <a:srgbClr val="FF0000"/>
                </a:solidFill>
              </a:rPr>
              <a:t>신규일자리 </a:t>
            </a:r>
            <a:r>
              <a:rPr lang="en-US" altLang="ko-KR" u="sng" dirty="0">
                <a:solidFill>
                  <a:srgbClr val="FF0000"/>
                </a:solidFill>
              </a:rPr>
              <a:t>&lt; </a:t>
            </a:r>
            <a:r>
              <a:rPr lang="ko-KR" altLang="en-US" u="sng" dirty="0">
                <a:solidFill>
                  <a:srgbClr val="FF0000"/>
                </a:solidFill>
              </a:rPr>
              <a:t>소멸 </a:t>
            </a:r>
            <a:r>
              <a:rPr lang="ko-KR" altLang="en-US" u="sng" dirty="0" smtClean="0">
                <a:solidFill>
                  <a:srgbClr val="FF0000"/>
                </a:solidFill>
              </a:rPr>
              <a:t>일자리</a:t>
            </a:r>
            <a:r>
              <a:rPr lang="en-US" altLang="ko-KR" u="sng" dirty="0" smtClean="0">
                <a:solidFill>
                  <a:srgbClr val="FF0000"/>
                </a:solidFill>
              </a:rPr>
              <a:t> </a:t>
            </a:r>
            <a:endParaRPr lang="ko-KR" altLang="en-US" u="sng" dirty="0">
              <a:solidFill>
                <a:srgbClr val="FF0000"/>
              </a:solidFill>
            </a:endParaRPr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△ </a:t>
            </a:r>
            <a:r>
              <a:rPr lang="en-US" altLang="ko-KR" dirty="0"/>
              <a:t>AI</a:t>
            </a:r>
            <a:r>
              <a:rPr lang="ko-KR" altLang="en-US" dirty="0"/>
              <a:t>와 로봇에 의한 </a:t>
            </a:r>
            <a:r>
              <a:rPr lang="ko-KR" altLang="en-US" dirty="0" err="1"/>
              <a:t>인간노동의</a:t>
            </a:r>
            <a:r>
              <a:rPr lang="ko-KR" altLang="en-US" dirty="0"/>
              <a:t> 대체는 육체노동</a:t>
            </a:r>
            <a:r>
              <a:rPr lang="en-US" altLang="ko-KR" dirty="0"/>
              <a:t>, </a:t>
            </a:r>
            <a:r>
              <a:rPr lang="ko-KR" altLang="en-US" dirty="0"/>
              <a:t>단순노동에서 시작하여 </a:t>
            </a:r>
            <a:r>
              <a:rPr lang="ko-KR" altLang="en-US" dirty="0" err="1"/>
              <a:t>지적노동에</a:t>
            </a:r>
            <a:r>
              <a:rPr lang="ko-KR" altLang="en-US" dirty="0"/>
              <a:t>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이르기까지 </a:t>
            </a:r>
            <a:r>
              <a:rPr lang="ko-KR" altLang="en-US" dirty="0"/>
              <a:t>전방위적으로 ‘일자리 </a:t>
            </a:r>
            <a:r>
              <a:rPr lang="ko-KR" altLang="en-US" dirty="0" err="1"/>
              <a:t>소멸’을</a:t>
            </a:r>
            <a:r>
              <a:rPr lang="ko-KR" altLang="en-US" dirty="0"/>
              <a:t> 가속화시킬 가능성이 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7" name="모서리가 둥근 직사각형 6"/>
          <p:cNvSpPr/>
          <p:nvPr/>
        </p:nvSpPr>
        <p:spPr>
          <a:xfrm>
            <a:off x="344488" y="4307959"/>
            <a:ext cx="3168352" cy="378705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/>
              <a:t>■ </a:t>
            </a:r>
            <a:r>
              <a:rPr lang="ko-KR" altLang="en-US" dirty="0" err="1" smtClean="0"/>
              <a:t>임금노동</a:t>
            </a:r>
            <a:r>
              <a:rPr lang="en-US" altLang="ko-KR" dirty="0" smtClean="0"/>
              <a:t>(</a:t>
            </a:r>
            <a:r>
              <a:rPr lang="ko-KR" altLang="en-US" dirty="0" smtClean="0"/>
              <a:t>고용</a:t>
            </a:r>
            <a:r>
              <a:rPr lang="en-US" altLang="ko-KR" dirty="0" smtClean="0"/>
              <a:t>)</a:t>
            </a:r>
            <a:r>
              <a:rPr lang="ko-KR" altLang="en-US" dirty="0" smtClean="0"/>
              <a:t> 소멸 </a:t>
            </a:r>
            <a:r>
              <a:rPr lang="ko-KR" altLang="en-US" dirty="0"/>
              <a:t>주장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4488" y="4852509"/>
            <a:ext cx="93262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dirty="0"/>
              <a:t>△ </a:t>
            </a:r>
            <a:r>
              <a:rPr lang="ko-KR" altLang="en-US" dirty="0" err="1"/>
              <a:t>제레미</a:t>
            </a:r>
            <a:r>
              <a:rPr lang="ko-KR" altLang="en-US" dirty="0"/>
              <a:t> </a:t>
            </a:r>
            <a:r>
              <a:rPr lang="ko-KR" altLang="en-US" dirty="0" err="1"/>
              <a:t>리프킨</a:t>
            </a:r>
            <a:r>
              <a:rPr lang="en-US" altLang="ko-KR" dirty="0"/>
              <a:t>(Jeremy Rifkin), </a:t>
            </a: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『</a:t>
            </a:r>
            <a:r>
              <a:rPr lang="ko-KR" altLang="en-US" dirty="0">
                <a:solidFill>
                  <a:schemeClr val="accent5">
                    <a:lumMod val="75000"/>
                  </a:schemeClr>
                </a:solidFill>
              </a:rPr>
              <a:t>노동의 종말</a:t>
            </a: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en-US" altLang="ko-KR" i="1" dirty="0">
                <a:solidFill>
                  <a:schemeClr val="accent5">
                    <a:lumMod val="75000"/>
                  </a:schemeClr>
                </a:solidFill>
              </a:rPr>
              <a:t>The End of Work</a:t>
            </a: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)』(1995)</a:t>
            </a:r>
            <a:endParaRPr lang="ko-KR" altLang="en-US" dirty="0">
              <a:solidFill>
                <a:schemeClr val="accent5">
                  <a:lumMod val="75000"/>
                </a:schemeClr>
              </a:solidFill>
            </a:endParaRPr>
          </a:p>
          <a:p>
            <a:pPr fontAlgn="base"/>
            <a:r>
              <a:rPr lang="en-US" altLang="ko-KR" dirty="0" smtClean="0"/>
              <a:t>    - </a:t>
            </a:r>
            <a:r>
              <a:rPr lang="en-US" altLang="ko-KR" dirty="0"/>
              <a:t>“</a:t>
            </a:r>
            <a:r>
              <a:rPr lang="ko-KR" altLang="en-US" dirty="0"/>
              <a:t>우리는 지금 세계 시장과 생산 </a:t>
            </a:r>
            <a:r>
              <a:rPr lang="ko-KR" altLang="en-US" dirty="0" err="1"/>
              <a:t>자동화라는</a:t>
            </a:r>
            <a:r>
              <a:rPr lang="ko-KR" altLang="en-US" dirty="0"/>
              <a:t> 새로운 시대로 진입하고 있다</a:t>
            </a:r>
            <a:r>
              <a:rPr lang="en-US" altLang="ko-KR" dirty="0"/>
              <a:t>. </a:t>
            </a:r>
            <a:r>
              <a:rPr lang="ko-KR" altLang="en-US" dirty="0"/>
              <a:t>거의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u="sng" dirty="0" smtClean="0">
                <a:solidFill>
                  <a:srgbClr val="FF0000"/>
                </a:solidFill>
              </a:rPr>
              <a:t>‘</a:t>
            </a:r>
            <a:r>
              <a:rPr lang="ko-KR" altLang="en-US" u="sng" dirty="0">
                <a:solidFill>
                  <a:srgbClr val="FF0000"/>
                </a:solidFill>
              </a:rPr>
              <a:t>노동자 없는 </a:t>
            </a:r>
            <a:r>
              <a:rPr lang="ko-KR" altLang="en-US" u="sng" dirty="0" err="1">
                <a:solidFill>
                  <a:srgbClr val="FF0000"/>
                </a:solidFill>
              </a:rPr>
              <a:t>경제’로</a:t>
            </a:r>
            <a:r>
              <a:rPr lang="ko-KR" altLang="en-US" u="sng" dirty="0">
                <a:solidFill>
                  <a:srgbClr val="FF0000"/>
                </a:solidFill>
              </a:rPr>
              <a:t> 향한 길이 시야에 들어오고 </a:t>
            </a:r>
            <a:r>
              <a:rPr lang="ko-KR" altLang="en-US" dirty="0"/>
              <a:t>있다</a:t>
            </a:r>
            <a:r>
              <a:rPr lang="en-US" altLang="ko-KR" dirty="0"/>
              <a:t>. ... </a:t>
            </a:r>
            <a:r>
              <a:rPr lang="ko-KR" altLang="en-US" u="sng" dirty="0">
                <a:solidFill>
                  <a:srgbClr val="FF0000"/>
                </a:solidFill>
              </a:rPr>
              <a:t>노동의 종말</a:t>
            </a:r>
            <a:r>
              <a:rPr lang="ko-KR" altLang="en-US" dirty="0"/>
              <a:t>은 </a:t>
            </a:r>
            <a:r>
              <a:rPr lang="ko-KR" altLang="en-US" dirty="0" err="1"/>
              <a:t>문명화에</a:t>
            </a:r>
            <a:r>
              <a:rPr lang="ko-KR" altLang="en-US" dirty="0"/>
              <a:t>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사형 </a:t>
            </a:r>
            <a:r>
              <a:rPr lang="ko-KR" altLang="en-US" dirty="0"/>
              <a:t>선고를 내릴 수도 있다</a:t>
            </a:r>
            <a:r>
              <a:rPr lang="en-US" altLang="ko-KR" dirty="0"/>
              <a:t>. </a:t>
            </a:r>
            <a:r>
              <a:rPr lang="ko-KR" altLang="en-US" dirty="0"/>
              <a:t>동시에 노동의 종말은 새로운 사회 변혁과 인간 </a:t>
            </a:r>
            <a:r>
              <a:rPr lang="ko-KR" altLang="en-US" dirty="0" smtClean="0"/>
              <a:t>정신의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ko-KR" altLang="en-US" dirty="0" smtClean="0"/>
              <a:t> </a:t>
            </a:r>
            <a:r>
              <a:rPr lang="ko-KR" altLang="en-US" dirty="0"/>
              <a:t>재탄생의 신호일 수도 있다</a:t>
            </a:r>
            <a:r>
              <a:rPr lang="en-US" altLang="ko-KR" dirty="0"/>
              <a:t>. </a:t>
            </a:r>
            <a:r>
              <a:rPr lang="ko-KR" altLang="en-US" dirty="0"/>
              <a:t>미래는 우리의 손에 달려 있다</a:t>
            </a:r>
            <a:r>
              <a:rPr lang="en-US" altLang="ko-KR" dirty="0"/>
              <a:t>.”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56456" y="116632"/>
            <a:ext cx="489654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4000" algn="just" fontAlgn="base">
              <a:lnSpc>
                <a:spcPct val="160000"/>
              </a:lnSpc>
            </a:pPr>
            <a:r>
              <a:rPr lang="en-US" altLang="ko-KR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III. 4</a:t>
            </a:r>
            <a:r>
              <a:rPr lang="ko-KR" altLang="en-US" b="1" kern="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차산업혁명</a:t>
            </a:r>
            <a:r>
              <a:rPr lang="ko-KR" altLang="en-US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 시대</a:t>
            </a:r>
            <a:r>
              <a:rPr lang="en-US" altLang="ko-KR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경제패러다임의 전환</a:t>
            </a:r>
            <a:endParaRPr lang="en-US" altLang="ko-KR" b="1" kern="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8479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74881" y="332656"/>
            <a:ext cx="9355112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515855" y="2463638"/>
            <a:ext cx="66427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US" altLang="ko-KR" sz="9600" dirty="0" smtClean="0"/>
              <a:t>I </a:t>
            </a:r>
            <a:r>
              <a:rPr lang="ko-KR" altLang="en-US" sz="9600" dirty="0" smtClean="0"/>
              <a:t>부 </a:t>
            </a:r>
            <a:r>
              <a:rPr lang="en-US" altLang="ko-KR" sz="9600" dirty="0" smtClean="0"/>
              <a:t>: </a:t>
            </a:r>
            <a:r>
              <a:rPr lang="ko-KR" altLang="en-US" sz="9600" dirty="0" smtClean="0">
                <a:solidFill>
                  <a:schemeClr val="accent3">
                    <a:lumMod val="50000"/>
                  </a:schemeClr>
                </a:solidFill>
              </a:rPr>
              <a:t>所懷</a:t>
            </a:r>
            <a:endParaRPr lang="ko-KR" altLang="en-US" sz="9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232920" y="6233115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187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8637380" y="6385518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72480" y="1010315"/>
            <a:ext cx="932620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dirty="0"/>
              <a:t>△ 칼 </a:t>
            </a:r>
            <a:r>
              <a:rPr lang="ko-KR" altLang="en-US" dirty="0" err="1"/>
              <a:t>베네딕트</a:t>
            </a:r>
            <a:r>
              <a:rPr lang="ko-KR" altLang="en-US" dirty="0"/>
              <a:t> </a:t>
            </a:r>
            <a:r>
              <a:rPr lang="ko-KR" altLang="en-US" dirty="0" err="1"/>
              <a:t>프레이</a:t>
            </a:r>
            <a:r>
              <a:rPr lang="en-US" altLang="ko-KR" dirty="0"/>
              <a:t>(Carl </a:t>
            </a:r>
            <a:r>
              <a:rPr lang="en-US" altLang="ko-KR" dirty="0" err="1"/>
              <a:t>Benedikt</a:t>
            </a:r>
            <a:r>
              <a:rPr lang="en-US" altLang="ko-KR" dirty="0"/>
              <a:t> Frey) </a:t>
            </a:r>
            <a:r>
              <a:rPr lang="ko-KR" altLang="en-US" dirty="0"/>
              <a:t>교수와 마이클 </a:t>
            </a:r>
            <a:r>
              <a:rPr lang="ko-KR" altLang="en-US" dirty="0" err="1"/>
              <a:t>오스본</a:t>
            </a:r>
            <a:r>
              <a:rPr lang="en-US" altLang="ko-KR" dirty="0"/>
              <a:t>(Michael Osborne) </a:t>
            </a:r>
            <a:r>
              <a:rPr lang="ko-KR" altLang="en-US" dirty="0"/>
              <a:t>교수</a:t>
            </a:r>
            <a:r>
              <a:rPr lang="en-US" altLang="ko-KR" dirty="0" smtClean="0"/>
              <a:t>,</a:t>
            </a:r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『</a:t>
            </a:r>
            <a:r>
              <a:rPr lang="ko-KR" altLang="en-US" dirty="0">
                <a:solidFill>
                  <a:schemeClr val="accent5">
                    <a:lumMod val="75000"/>
                  </a:schemeClr>
                </a:solidFill>
              </a:rPr>
              <a:t>고용의 미래 </a:t>
            </a: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: </a:t>
            </a:r>
            <a:r>
              <a:rPr lang="ko-KR" altLang="en-US" dirty="0">
                <a:solidFill>
                  <a:schemeClr val="accent5">
                    <a:lumMod val="75000"/>
                  </a:schemeClr>
                </a:solidFill>
              </a:rPr>
              <a:t>우리의 직업은 컴퓨터화</a:t>
            </a: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ko-KR" altLang="en-US" dirty="0">
                <a:solidFill>
                  <a:schemeClr val="accent5">
                    <a:lumMod val="75000"/>
                  </a:schemeClr>
                </a:solidFill>
              </a:rPr>
              <a:t>化</a:t>
            </a: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)</a:t>
            </a:r>
            <a:r>
              <a:rPr lang="ko-KR" altLang="en-US" dirty="0">
                <a:solidFill>
                  <a:schemeClr val="accent5">
                    <a:lumMod val="75000"/>
                  </a:schemeClr>
                </a:solidFill>
              </a:rPr>
              <a:t>에 얼마나 민감한가</a:t>
            </a: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?(</a:t>
            </a:r>
            <a:r>
              <a:rPr lang="en-US" altLang="ko-KR" i="1" dirty="0">
                <a:solidFill>
                  <a:schemeClr val="accent5">
                    <a:lumMod val="75000"/>
                  </a:schemeClr>
                </a:solidFill>
              </a:rPr>
              <a:t>The Future </a:t>
            </a:r>
            <a:r>
              <a:rPr lang="en-US" altLang="ko-KR" i="1" dirty="0" smtClean="0">
                <a:solidFill>
                  <a:schemeClr val="accent5">
                    <a:lumMod val="75000"/>
                  </a:schemeClr>
                </a:solidFill>
              </a:rPr>
              <a:t>Of</a:t>
            </a:r>
          </a:p>
          <a:p>
            <a:pPr fontAlgn="base"/>
            <a:r>
              <a:rPr lang="en-US" altLang="ko-KR" i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altLang="ko-KR" i="1" dirty="0" smtClean="0">
                <a:solidFill>
                  <a:schemeClr val="accent5">
                    <a:lumMod val="75000"/>
                  </a:schemeClr>
                </a:solidFill>
              </a:rPr>
              <a:t>   </a:t>
            </a:r>
            <a:r>
              <a:rPr lang="en-US" altLang="ko-KR" i="1" dirty="0">
                <a:solidFill>
                  <a:schemeClr val="accent5">
                    <a:lumMod val="75000"/>
                  </a:schemeClr>
                </a:solidFill>
              </a:rPr>
              <a:t>Employment: How Susceptible Are Jobs To </a:t>
            </a:r>
            <a:r>
              <a:rPr lang="en-US" altLang="ko-KR" i="1" dirty="0" err="1">
                <a:solidFill>
                  <a:schemeClr val="accent5">
                    <a:lumMod val="75000"/>
                  </a:schemeClr>
                </a:solidFill>
              </a:rPr>
              <a:t>Computerisation</a:t>
            </a:r>
            <a:r>
              <a:rPr lang="en-US" altLang="ko-KR" i="1" dirty="0">
                <a:solidFill>
                  <a:schemeClr val="accent5">
                    <a:lumMod val="75000"/>
                  </a:schemeClr>
                </a:solidFill>
              </a:rPr>
              <a:t>?</a:t>
            </a: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)』(2013)</a:t>
            </a:r>
            <a:endParaRPr lang="ko-KR" altLang="en-US" dirty="0">
              <a:solidFill>
                <a:schemeClr val="accent5">
                  <a:lumMod val="75000"/>
                </a:schemeClr>
              </a:solidFill>
            </a:endParaRPr>
          </a:p>
          <a:p>
            <a:pPr fontAlgn="base"/>
            <a:r>
              <a:rPr lang="en-US" altLang="ko-KR" dirty="0" smtClean="0"/>
              <a:t>    - </a:t>
            </a:r>
            <a:r>
              <a:rPr lang="en-US" altLang="ko-KR" dirty="0"/>
              <a:t>“</a:t>
            </a:r>
            <a:r>
              <a:rPr lang="ko-KR" altLang="en-US" dirty="0"/>
              <a:t>자동화와 기술 발전으로 </a:t>
            </a:r>
            <a:r>
              <a:rPr lang="en-US" altLang="ko-KR" u="sng" dirty="0">
                <a:solidFill>
                  <a:srgbClr val="FF0000"/>
                </a:solidFill>
              </a:rPr>
              <a:t>20</a:t>
            </a:r>
            <a:r>
              <a:rPr lang="ko-KR" altLang="en-US" u="sng" dirty="0">
                <a:solidFill>
                  <a:srgbClr val="FF0000"/>
                </a:solidFill>
              </a:rPr>
              <a:t>년 이내 현재 직업의 </a:t>
            </a:r>
            <a:r>
              <a:rPr lang="en-US" altLang="ko-KR" u="sng" dirty="0">
                <a:solidFill>
                  <a:srgbClr val="FF0000"/>
                </a:solidFill>
              </a:rPr>
              <a:t>47%</a:t>
            </a:r>
            <a:r>
              <a:rPr lang="ko-KR" altLang="en-US" u="sng" dirty="0">
                <a:solidFill>
                  <a:srgbClr val="FF0000"/>
                </a:solidFill>
              </a:rPr>
              <a:t>가 사라질 가능성</a:t>
            </a:r>
            <a:r>
              <a:rPr lang="ko-KR" altLang="en-US" dirty="0"/>
              <a:t>이 크다” </a:t>
            </a:r>
            <a:r>
              <a:rPr lang="en-US" altLang="ko-KR" dirty="0"/>
              <a:t>: </a:t>
            </a:r>
            <a:endParaRPr lang="en-US" altLang="ko-KR" dirty="0" smtClean="0"/>
          </a:p>
          <a:p>
            <a:pPr fontAlgn="base"/>
            <a:r>
              <a:rPr lang="en-US" altLang="ko-KR" dirty="0"/>
              <a:t>      </a:t>
            </a:r>
            <a:r>
              <a:rPr lang="ko-KR" altLang="en-US" dirty="0" smtClean="0"/>
              <a:t>급속한 </a:t>
            </a:r>
            <a:r>
              <a:rPr lang="ko-KR" altLang="en-US" dirty="0"/>
              <a:t>기계화로 인해 </a:t>
            </a:r>
            <a:r>
              <a:rPr lang="ko-KR" altLang="en-US" dirty="0" err="1"/>
              <a:t>텔레마케터나</a:t>
            </a:r>
            <a:r>
              <a:rPr lang="ko-KR" altLang="en-US" dirty="0"/>
              <a:t> 스포츠 경기 심판</a:t>
            </a:r>
            <a:r>
              <a:rPr lang="en-US" altLang="ko-KR" dirty="0"/>
              <a:t>, </a:t>
            </a:r>
            <a:r>
              <a:rPr lang="ko-KR" altLang="en-US" dirty="0"/>
              <a:t>계산원</a:t>
            </a:r>
            <a:r>
              <a:rPr lang="en-US" altLang="ko-KR" dirty="0"/>
              <a:t>, </a:t>
            </a:r>
            <a:r>
              <a:rPr lang="ko-KR" altLang="en-US" dirty="0"/>
              <a:t>전화교환원</a:t>
            </a:r>
            <a:r>
              <a:rPr lang="en-US" altLang="ko-KR" dirty="0"/>
              <a:t>, </a:t>
            </a:r>
            <a:r>
              <a:rPr lang="ko-KR" altLang="en-US" dirty="0"/>
              <a:t>요리사</a:t>
            </a:r>
            <a:r>
              <a:rPr lang="en-US" altLang="ko-KR" dirty="0" smtClean="0"/>
              <a:t>,</a:t>
            </a:r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/>
              <a:t>버스 기사 등의 직종이 가장 큰 타격을 입을 것이라고 예측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△ </a:t>
            </a:r>
            <a:r>
              <a:rPr lang="ko-KR" altLang="en-US" dirty="0" err="1"/>
              <a:t>베르나르</a:t>
            </a:r>
            <a:r>
              <a:rPr lang="ko-KR" altLang="en-US" dirty="0"/>
              <a:t> </a:t>
            </a:r>
            <a:r>
              <a:rPr lang="ko-KR" altLang="en-US" dirty="0" err="1"/>
              <a:t>스티글레르</a:t>
            </a:r>
            <a:r>
              <a:rPr lang="en-US" altLang="ko-KR" dirty="0"/>
              <a:t>(Bernard </a:t>
            </a:r>
            <a:r>
              <a:rPr lang="en-US" altLang="ko-KR" dirty="0" err="1"/>
              <a:t>Stiegler</a:t>
            </a:r>
            <a:r>
              <a:rPr lang="en-US" altLang="ko-KR" dirty="0"/>
              <a:t>)</a:t>
            </a:r>
            <a:r>
              <a:rPr lang="ko-KR" altLang="en-US" dirty="0"/>
              <a:t>와 </a:t>
            </a:r>
            <a:r>
              <a:rPr lang="ko-KR" altLang="en-US" dirty="0" err="1"/>
              <a:t>아리엘</a:t>
            </a:r>
            <a:r>
              <a:rPr lang="ko-KR" altLang="en-US" dirty="0"/>
              <a:t> </a:t>
            </a:r>
            <a:r>
              <a:rPr lang="ko-KR" altLang="en-US" dirty="0" err="1"/>
              <a:t>키루</a:t>
            </a:r>
            <a:r>
              <a:rPr lang="en-US" altLang="ko-KR" dirty="0"/>
              <a:t>(Ariel Kyrou)(2016), </a:t>
            </a: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『</a:t>
            </a:r>
            <a:r>
              <a:rPr lang="ko-KR" altLang="en-US" dirty="0">
                <a:solidFill>
                  <a:schemeClr val="accent5">
                    <a:lumMod val="75000"/>
                  </a:schemeClr>
                </a:solidFill>
              </a:rPr>
              <a:t>고용은 </a:t>
            </a:r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</a:rPr>
              <a:t>끝</a:t>
            </a:r>
            <a:endParaRPr lang="en-US" altLang="ko-KR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fontAlgn="base"/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accent5">
                    <a:lumMod val="75000"/>
                  </a:schemeClr>
                </a:solidFill>
              </a:rPr>
              <a:t>   </a:t>
            </a:r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</a:rPr>
              <a:t>났다</a:t>
            </a: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ko-KR" altLang="en-US" dirty="0" err="1">
                <a:solidFill>
                  <a:schemeClr val="accent5">
                    <a:lumMod val="75000"/>
                  </a:schemeClr>
                </a:solidFill>
              </a:rPr>
              <a:t>일이여</a:t>
            </a:r>
            <a:r>
              <a:rPr lang="ko-KR" altLang="en-US" dirty="0">
                <a:solidFill>
                  <a:schemeClr val="accent5">
                    <a:lumMod val="75000"/>
                  </a:schemeClr>
                </a:solidFill>
              </a:rPr>
              <a:t> 오라</a:t>
            </a: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!(</a:t>
            </a:r>
            <a:r>
              <a:rPr lang="en-US" altLang="ko-KR" dirty="0" err="1">
                <a:solidFill>
                  <a:schemeClr val="accent5">
                    <a:lumMod val="75000"/>
                  </a:schemeClr>
                </a:solidFill>
              </a:rPr>
              <a:t>L’emploi</a:t>
            </a: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altLang="ko-KR" dirty="0" err="1">
                <a:solidFill>
                  <a:schemeClr val="accent5">
                    <a:lumMod val="75000"/>
                  </a:schemeClr>
                </a:solidFill>
              </a:rPr>
              <a:t>est</a:t>
            </a:r>
            <a:r>
              <a:rPr lang="en-US" altLang="ko-KR" dirty="0">
                <a:solidFill>
                  <a:schemeClr val="accent5">
                    <a:lumMod val="75000"/>
                  </a:schemeClr>
                </a:solidFill>
              </a:rPr>
              <a:t> mort, vive le travail!)』(2015)</a:t>
            </a:r>
            <a:endParaRPr lang="ko-KR" altLang="en-US" dirty="0">
              <a:solidFill>
                <a:schemeClr val="accent5">
                  <a:lumMod val="75000"/>
                </a:schemeClr>
              </a:solidFill>
            </a:endParaRPr>
          </a:p>
          <a:p>
            <a:pPr fontAlgn="base"/>
            <a:r>
              <a:rPr lang="en-US" altLang="ko-KR" dirty="0" smtClean="0"/>
              <a:t>    - </a:t>
            </a:r>
            <a:r>
              <a:rPr lang="en-US" altLang="ko-KR" dirty="0"/>
              <a:t>“</a:t>
            </a:r>
            <a:r>
              <a:rPr lang="ko-KR" altLang="en-US" dirty="0"/>
              <a:t>향후 </a:t>
            </a:r>
            <a:r>
              <a:rPr lang="en-US" altLang="ko-KR" dirty="0"/>
              <a:t>20</a:t>
            </a:r>
            <a:r>
              <a:rPr lang="ko-KR" altLang="en-US" dirty="0"/>
              <a:t>년 동안 자동화 물결이 물밀 듯 밀려와 고용을 점차 파괴할 것이다</a:t>
            </a:r>
            <a:r>
              <a:rPr lang="en-US" altLang="ko-KR" dirty="0"/>
              <a:t>. </a:t>
            </a:r>
            <a:r>
              <a:rPr lang="ko-KR" altLang="en-US" u="sng" dirty="0" smtClean="0">
                <a:solidFill>
                  <a:srgbClr val="FF0000"/>
                </a:solidFill>
              </a:rPr>
              <a:t>자동화</a:t>
            </a:r>
            <a:endParaRPr lang="en-US" altLang="ko-KR" u="sng" dirty="0" smtClean="0">
              <a:solidFill>
                <a:srgbClr val="FF0000"/>
              </a:solidFill>
            </a:endParaRPr>
          </a:p>
          <a:p>
            <a:pPr fontAlgn="base"/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     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  <a:r>
              <a:rPr lang="ko-KR" altLang="en-US" u="sng" dirty="0">
                <a:solidFill>
                  <a:srgbClr val="FF0000"/>
                </a:solidFill>
              </a:rPr>
              <a:t>기술의 확산으로 인하여 향후 </a:t>
            </a:r>
            <a:r>
              <a:rPr lang="en-US" altLang="ko-KR" u="sng" dirty="0">
                <a:solidFill>
                  <a:srgbClr val="FF0000"/>
                </a:solidFill>
              </a:rPr>
              <a:t>20</a:t>
            </a:r>
            <a:r>
              <a:rPr lang="ko-KR" altLang="en-US" u="sng" dirty="0">
                <a:solidFill>
                  <a:srgbClr val="FF0000"/>
                </a:solidFill>
              </a:rPr>
              <a:t>년 안에 </a:t>
            </a:r>
            <a:r>
              <a:rPr lang="en-US" altLang="ko-KR" u="sng" dirty="0">
                <a:solidFill>
                  <a:srgbClr val="FF0000"/>
                </a:solidFill>
              </a:rPr>
              <a:t>(</a:t>
            </a:r>
            <a:r>
              <a:rPr lang="ko-KR" altLang="en-US" u="sng" dirty="0">
                <a:solidFill>
                  <a:srgbClr val="FF0000"/>
                </a:solidFill>
              </a:rPr>
              <a:t>임금제</a:t>
            </a:r>
            <a:r>
              <a:rPr lang="en-US" altLang="ko-KR" u="sng" dirty="0">
                <a:solidFill>
                  <a:srgbClr val="FF0000"/>
                </a:solidFill>
              </a:rPr>
              <a:t>) </a:t>
            </a:r>
            <a:r>
              <a:rPr lang="ko-KR" altLang="en-US" u="sng" dirty="0">
                <a:solidFill>
                  <a:srgbClr val="FF0000"/>
                </a:solidFill>
              </a:rPr>
              <a:t>고용에 기초한 사회는 완전히 </a:t>
            </a:r>
            <a:endParaRPr lang="en-US" altLang="ko-KR" u="sng" dirty="0" smtClean="0">
              <a:solidFill>
                <a:srgbClr val="FF0000"/>
              </a:solidFill>
            </a:endParaRPr>
          </a:p>
          <a:p>
            <a:pPr fontAlgn="base"/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      </a:t>
            </a:r>
            <a:r>
              <a:rPr lang="ko-KR" altLang="en-US" u="sng" dirty="0" smtClean="0">
                <a:solidFill>
                  <a:srgbClr val="FF0000"/>
                </a:solidFill>
              </a:rPr>
              <a:t>소멸할 </a:t>
            </a:r>
            <a:r>
              <a:rPr lang="ko-KR" altLang="en-US" u="sng" dirty="0" err="1">
                <a:solidFill>
                  <a:srgbClr val="FF0000"/>
                </a:solidFill>
              </a:rPr>
              <a:t>것</a:t>
            </a:r>
            <a:r>
              <a:rPr lang="ko-KR" altLang="en-US" dirty="0" err="1"/>
              <a:t>”이라고</a:t>
            </a:r>
            <a:r>
              <a:rPr lang="ko-KR" altLang="en-US" dirty="0"/>
              <a:t> 전망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△ </a:t>
            </a:r>
            <a:r>
              <a:rPr lang="ko-KR" altLang="en-US" dirty="0"/>
              <a:t>세계경제포럼</a:t>
            </a:r>
            <a:r>
              <a:rPr lang="en-US" altLang="ko-KR" dirty="0"/>
              <a:t>(WEF)(2016)</a:t>
            </a:r>
            <a:endParaRPr lang="ko-KR" altLang="en-US" dirty="0"/>
          </a:p>
          <a:p>
            <a:pPr fontAlgn="base"/>
            <a:r>
              <a:rPr lang="en-US" altLang="ko-KR" dirty="0" smtClean="0"/>
              <a:t>    - </a:t>
            </a:r>
            <a:r>
              <a:rPr lang="en-US" altLang="ko-KR" dirty="0"/>
              <a:t>“</a:t>
            </a:r>
            <a:r>
              <a:rPr lang="ko-KR" altLang="en-US" dirty="0"/>
              <a:t>세계 고용의 </a:t>
            </a:r>
            <a:r>
              <a:rPr lang="en-US" altLang="ko-KR" dirty="0"/>
              <a:t>65%</a:t>
            </a:r>
            <a:r>
              <a:rPr lang="ko-KR" altLang="en-US" dirty="0"/>
              <a:t>를 차지하는 주요 </a:t>
            </a:r>
            <a:r>
              <a:rPr lang="en-US" altLang="ko-KR" dirty="0"/>
              <a:t>15</a:t>
            </a:r>
            <a:r>
              <a:rPr lang="ko-KR" altLang="en-US" dirty="0"/>
              <a:t>개국에서 향후 </a:t>
            </a:r>
            <a:r>
              <a:rPr lang="en-US" altLang="ko-KR" dirty="0"/>
              <a:t>5</a:t>
            </a:r>
            <a:r>
              <a:rPr lang="ko-KR" altLang="en-US" dirty="0"/>
              <a:t>년 뒤인 </a:t>
            </a:r>
            <a:r>
              <a:rPr lang="en-US" altLang="ko-KR" u="sng" dirty="0">
                <a:solidFill>
                  <a:srgbClr val="FF0000"/>
                </a:solidFill>
              </a:rPr>
              <a:t>2020</a:t>
            </a:r>
            <a:r>
              <a:rPr lang="ko-KR" altLang="en-US" u="sng" dirty="0">
                <a:solidFill>
                  <a:srgbClr val="FF0000"/>
                </a:solidFill>
              </a:rPr>
              <a:t>년까지 </a:t>
            </a:r>
            <a:endParaRPr lang="en-US" altLang="ko-KR" u="sng" dirty="0" smtClean="0">
              <a:solidFill>
                <a:srgbClr val="FF0000"/>
              </a:solidFill>
            </a:endParaRPr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세계적으로 </a:t>
            </a:r>
            <a:r>
              <a:rPr lang="ko-KR" altLang="en-US" dirty="0"/>
              <a:t>인공지능</a:t>
            </a:r>
            <a:r>
              <a:rPr lang="en-US" altLang="ko-KR" dirty="0"/>
              <a:t>, </a:t>
            </a:r>
            <a:r>
              <a:rPr lang="ko-KR" altLang="en-US" dirty="0"/>
              <a:t>로봇과 같은 새로운 기술이 사람의 일자리를 대체하면서 </a:t>
            </a:r>
            <a:r>
              <a:rPr lang="ko-KR" altLang="en-US" dirty="0" smtClean="0"/>
              <a:t>약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ko-KR" altLang="en-US" dirty="0" smtClean="0"/>
              <a:t> </a:t>
            </a:r>
            <a:r>
              <a:rPr lang="en-US" altLang="ko-KR" u="sng" dirty="0">
                <a:solidFill>
                  <a:srgbClr val="FF0000"/>
                </a:solidFill>
              </a:rPr>
              <a:t>510</a:t>
            </a:r>
            <a:r>
              <a:rPr lang="ko-KR" altLang="en-US" u="sng" dirty="0">
                <a:solidFill>
                  <a:srgbClr val="FF0000"/>
                </a:solidFill>
              </a:rPr>
              <a:t>만개가 넘는 순 일자리가 사라질 것</a:t>
            </a:r>
            <a:r>
              <a:rPr lang="ko-KR" altLang="en-US" dirty="0"/>
              <a:t>” </a:t>
            </a:r>
            <a:r>
              <a:rPr lang="en-US" altLang="ko-KR" dirty="0" smtClean="0"/>
              <a:t>(= </a:t>
            </a:r>
            <a:r>
              <a:rPr lang="ko-KR" altLang="en-US" dirty="0" smtClean="0"/>
              <a:t>사라질 일자리 </a:t>
            </a:r>
            <a:r>
              <a:rPr lang="en-US" altLang="ko-KR" dirty="0"/>
              <a:t>716</a:t>
            </a:r>
            <a:r>
              <a:rPr lang="ko-KR" altLang="en-US" dirty="0" smtClean="0"/>
              <a:t>만개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새로 </a:t>
            </a:r>
            <a:r>
              <a:rPr lang="ko-KR" altLang="en-US" dirty="0"/>
              <a:t>생겨날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일자리 </a:t>
            </a:r>
            <a:r>
              <a:rPr lang="en-US" altLang="ko-KR" dirty="0"/>
              <a:t>202</a:t>
            </a:r>
            <a:r>
              <a:rPr lang="ko-KR" altLang="en-US" dirty="0" smtClean="0"/>
              <a:t>만개</a:t>
            </a:r>
            <a:r>
              <a:rPr lang="en-US" altLang="ko-KR" dirty="0" smtClean="0"/>
              <a:t>)</a:t>
            </a:r>
            <a:endParaRPr lang="ko-KR" altLang="en-US" dirty="0"/>
          </a:p>
          <a:p>
            <a:pPr fontAlgn="base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282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00472" y="748081"/>
            <a:ext cx="9326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dirty="0"/>
              <a:t>△ 칼 </a:t>
            </a:r>
            <a:r>
              <a:rPr lang="ko-KR" altLang="en-US" dirty="0" err="1"/>
              <a:t>베네딕트</a:t>
            </a:r>
            <a:r>
              <a:rPr lang="ko-KR" altLang="en-US" dirty="0"/>
              <a:t> </a:t>
            </a:r>
            <a:r>
              <a:rPr lang="ko-KR" altLang="en-US" dirty="0" err="1"/>
              <a:t>프레이</a:t>
            </a:r>
            <a:r>
              <a:rPr lang="en-US" altLang="ko-KR" dirty="0"/>
              <a:t>(Carl </a:t>
            </a:r>
            <a:r>
              <a:rPr lang="en-US" altLang="ko-KR" dirty="0" err="1"/>
              <a:t>Benedikt</a:t>
            </a:r>
            <a:r>
              <a:rPr lang="en-US" altLang="ko-KR" dirty="0"/>
              <a:t> Frey) </a:t>
            </a:r>
            <a:r>
              <a:rPr lang="en-US" altLang="ko-KR" dirty="0" smtClean="0"/>
              <a:t>- </a:t>
            </a:r>
            <a:r>
              <a:rPr lang="ko-KR" altLang="en-US" dirty="0" smtClean="0"/>
              <a:t>마이클 </a:t>
            </a:r>
            <a:r>
              <a:rPr lang="ko-KR" altLang="en-US" dirty="0" err="1"/>
              <a:t>오스본</a:t>
            </a:r>
            <a:r>
              <a:rPr lang="en-US" altLang="ko-KR" dirty="0"/>
              <a:t>(Michael Osborne</a:t>
            </a:r>
            <a:r>
              <a:rPr lang="en-US" altLang="ko-KR" dirty="0" smtClean="0"/>
              <a:t>)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32048" y="762501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372214840" descr="EMB00003a0c1db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20" y="1234121"/>
            <a:ext cx="8121352" cy="5142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929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8637380" y="6385518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41648" y="835350"/>
            <a:ext cx="7488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dirty="0" smtClean="0"/>
              <a:t>△ </a:t>
            </a:r>
            <a:r>
              <a:rPr lang="ko-KR" altLang="en-US" dirty="0"/>
              <a:t>세계경제포럼</a:t>
            </a:r>
            <a:r>
              <a:rPr lang="en-US" altLang="ko-KR" dirty="0"/>
              <a:t>(WEF)(2016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32519" y="1675656"/>
            <a:ext cx="23027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367661144" descr="EMB00003a0c1db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664" y="1380335"/>
            <a:ext cx="4896544" cy="28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558666" y="4469737"/>
            <a:ext cx="792088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△ </a:t>
            </a:r>
            <a:r>
              <a:rPr lang="ko-KR" altLang="en-US" dirty="0" smtClean="0"/>
              <a:t>일본의 </a:t>
            </a:r>
            <a:r>
              <a:rPr lang="ko-KR" altLang="en-US" dirty="0"/>
              <a:t>경영컨설턴트 스즈키 </a:t>
            </a:r>
            <a:r>
              <a:rPr lang="ko-KR" altLang="en-US" dirty="0" err="1" smtClean="0"/>
              <a:t>타카히로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자신의 </a:t>
            </a:r>
            <a:r>
              <a:rPr lang="ko-KR" altLang="en-US" dirty="0"/>
              <a:t>책 </a:t>
            </a:r>
            <a:r>
              <a:rPr lang="en-US" altLang="ko-KR" dirty="0"/>
              <a:t>『</a:t>
            </a:r>
            <a:r>
              <a:rPr lang="ko-KR" altLang="en-US" dirty="0" err="1"/>
              <a:t>직업소멸</a:t>
            </a:r>
            <a:r>
              <a:rPr lang="en-US" altLang="ko-KR" dirty="0"/>
              <a:t>』</a:t>
            </a:r>
            <a:r>
              <a:rPr lang="ko-KR" altLang="en-US" dirty="0"/>
              <a:t>에서 “</a:t>
            </a:r>
            <a:r>
              <a:rPr lang="en-US" altLang="ko-KR" dirty="0"/>
              <a:t>30</a:t>
            </a:r>
            <a:r>
              <a:rPr lang="ko-KR" altLang="en-US" dirty="0"/>
              <a:t>년 후에는 </a:t>
            </a:r>
            <a:r>
              <a:rPr lang="en-US" altLang="ko-KR" u="sng" dirty="0" smtClean="0">
                <a:solidFill>
                  <a:srgbClr val="FF0000"/>
                </a:solidFill>
              </a:rPr>
              <a:t>"</a:t>
            </a:r>
            <a:r>
              <a:rPr lang="ko-KR" altLang="en-US" u="sng" dirty="0" err="1" smtClean="0">
                <a:solidFill>
                  <a:srgbClr val="FF0000"/>
                </a:solidFill>
              </a:rPr>
              <a:t>지적노동을</a:t>
            </a:r>
            <a:r>
              <a:rPr lang="ko-KR" altLang="en-US" u="sng" dirty="0" smtClean="0">
                <a:solidFill>
                  <a:srgbClr val="FF0000"/>
                </a:solidFill>
              </a:rPr>
              <a:t> </a:t>
            </a:r>
            <a:r>
              <a:rPr lang="ko-KR" altLang="en-US" u="sng" dirty="0">
                <a:solidFill>
                  <a:srgbClr val="FF0000"/>
                </a:solidFill>
              </a:rPr>
              <a:t>포함한 인간 직업의 </a:t>
            </a:r>
            <a:r>
              <a:rPr lang="en-US" altLang="ko-KR" u="sng" dirty="0">
                <a:solidFill>
                  <a:srgbClr val="FF0000"/>
                </a:solidFill>
              </a:rPr>
              <a:t>50~90%</a:t>
            </a:r>
            <a:r>
              <a:rPr lang="ko-KR" altLang="en-US" u="sng" dirty="0">
                <a:solidFill>
                  <a:srgbClr val="FF0000"/>
                </a:solidFill>
              </a:rPr>
              <a:t>가 사라질 것</a:t>
            </a:r>
            <a:r>
              <a:rPr lang="en-US" altLang="ko-KR" u="sng" dirty="0">
                <a:solidFill>
                  <a:srgbClr val="FF0000"/>
                </a:solidFill>
              </a:rPr>
              <a:t>"</a:t>
            </a:r>
            <a:r>
              <a:rPr lang="ko-KR" altLang="en-US" dirty="0"/>
              <a:t>이라고 </a:t>
            </a:r>
            <a:r>
              <a:rPr lang="ko-KR" altLang="en-US" dirty="0" smtClean="0"/>
              <a:t>주장 </a:t>
            </a:r>
            <a:r>
              <a:rPr lang="ko-KR" altLang="en-US" dirty="0"/>
              <a:t>⇒ </a:t>
            </a:r>
            <a:r>
              <a:rPr lang="ko-KR" altLang="en-US" dirty="0" smtClean="0"/>
              <a:t>대부분의 </a:t>
            </a:r>
            <a:r>
              <a:rPr lang="ko-KR" altLang="en-US" dirty="0"/>
              <a:t>인간이 일자리를 잃고 소일거리나 하며 살 </a:t>
            </a:r>
            <a:r>
              <a:rPr lang="ko-KR" altLang="en-US" dirty="0" smtClean="0"/>
              <a:t>것이라고 전망</a:t>
            </a:r>
            <a:r>
              <a:rPr lang="en-US" altLang="ko-KR" dirty="0" smtClean="0"/>
              <a:t> </a:t>
            </a:r>
            <a:endParaRPr lang="ko-KR" altLang="en-US" dirty="0"/>
          </a:p>
          <a:p>
            <a:endParaRPr lang="en-US" altLang="ko-KR" dirty="0" smtClean="0"/>
          </a:p>
          <a:p>
            <a:r>
              <a:rPr lang="ko-KR" altLang="en-US" dirty="0"/>
              <a:t>△ </a:t>
            </a:r>
            <a:r>
              <a:rPr lang="ko-KR" altLang="en-US" dirty="0" smtClean="0"/>
              <a:t>일론 </a:t>
            </a:r>
            <a:r>
              <a:rPr lang="ko-KR" altLang="en-US" dirty="0" err="1" smtClean="0"/>
              <a:t>머스크</a:t>
            </a:r>
            <a:r>
              <a:rPr lang="ko-KR" altLang="en-US" dirty="0" smtClean="0"/>
              <a:t> </a:t>
            </a:r>
            <a:r>
              <a:rPr lang="en-US" altLang="ko-KR" dirty="0" smtClean="0"/>
              <a:t>(2017. 2 </a:t>
            </a:r>
            <a:r>
              <a:rPr lang="ko-KR" altLang="en-US" dirty="0" smtClean="0"/>
              <a:t>두바이에서 </a:t>
            </a:r>
            <a:r>
              <a:rPr lang="ko-KR" altLang="en-US" dirty="0"/>
              <a:t>열린 ‘국제기구 </a:t>
            </a:r>
            <a:r>
              <a:rPr lang="ko-KR" altLang="en-US" dirty="0" err="1"/>
              <a:t>수랑</a:t>
            </a:r>
            <a:r>
              <a:rPr lang="ko-KR" altLang="en-US" dirty="0"/>
              <a:t> 회의</a:t>
            </a:r>
            <a:r>
              <a:rPr lang="en-US" altLang="ko-KR" dirty="0"/>
              <a:t>(World Government Summit</a:t>
            </a:r>
            <a:r>
              <a:rPr lang="en-US" altLang="ko-KR" dirty="0" smtClean="0"/>
              <a:t>)’) : </a:t>
            </a:r>
            <a:r>
              <a:rPr lang="ko-KR" altLang="en-US" u="sng" dirty="0" smtClean="0">
                <a:solidFill>
                  <a:srgbClr val="FF0000"/>
                </a:solidFill>
              </a:rPr>
              <a:t>“</a:t>
            </a:r>
            <a:r>
              <a:rPr lang="ko-KR" altLang="en-US" u="sng" dirty="0">
                <a:solidFill>
                  <a:srgbClr val="FF0000"/>
                </a:solidFill>
              </a:rPr>
              <a:t>미래는 인공지능</a:t>
            </a:r>
            <a:r>
              <a:rPr lang="en-US" altLang="ko-KR" u="sng" dirty="0">
                <a:solidFill>
                  <a:srgbClr val="FF0000"/>
                </a:solidFill>
              </a:rPr>
              <a:t>(AI)</a:t>
            </a:r>
            <a:r>
              <a:rPr lang="ko-KR" altLang="en-US" u="sng" dirty="0">
                <a:solidFill>
                  <a:srgbClr val="FF0000"/>
                </a:solidFill>
              </a:rPr>
              <a:t>의 상용화로 인간의 </a:t>
            </a:r>
            <a:r>
              <a:rPr lang="en-US" altLang="ko-KR" u="sng" dirty="0">
                <a:solidFill>
                  <a:srgbClr val="FF0000"/>
                </a:solidFill>
              </a:rPr>
              <a:t>20%</a:t>
            </a:r>
            <a:r>
              <a:rPr lang="ko-KR" altLang="en-US" u="sng" dirty="0">
                <a:solidFill>
                  <a:srgbClr val="FF0000"/>
                </a:solidFill>
              </a:rPr>
              <a:t>만 의미 있는 직업을 갖게 될 것</a:t>
            </a:r>
            <a:r>
              <a:rPr lang="ko-KR" altLang="en-US" u="sng" dirty="0" smtClean="0">
                <a:solidFill>
                  <a:srgbClr val="FF0000"/>
                </a:solidFill>
              </a:rPr>
              <a:t>”</a:t>
            </a:r>
            <a:r>
              <a:rPr lang="ko-KR" altLang="en-US" dirty="0"/>
              <a:t> ⇒ </a:t>
            </a:r>
            <a:r>
              <a:rPr lang="ko-KR" altLang="en-US" dirty="0" smtClean="0"/>
              <a:t>새로운 </a:t>
            </a:r>
            <a:r>
              <a:rPr lang="en-US" altLang="ko-KR" dirty="0" smtClean="0"/>
              <a:t>20:80 </a:t>
            </a:r>
            <a:r>
              <a:rPr lang="ko-KR" altLang="en-US" dirty="0" smtClean="0"/>
              <a:t>사회 도래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0890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00472" y="693762"/>
            <a:ext cx="932620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dirty="0"/>
              <a:t>△ </a:t>
            </a:r>
            <a:r>
              <a:rPr lang="en-US" altLang="ko-KR" dirty="0"/>
              <a:t>WEF(2015)</a:t>
            </a:r>
            <a:endParaRPr lang="ko-KR" altLang="en-US" dirty="0"/>
          </a:p>
          <a:p>
            <a:pPr fontAlgn="base"/>
            <a:r>
              <a:rPr lang="en-US" altLang="ko-KR" dirty="0" smtClean="0"/>
              <a:t>    - </a:t>
            </a:r>
            <a:r>
              <a:rPr lang="en-US" altLang="ko-KR" dirty="0"/>
              <a:t>“2025</a:t>
            </a:r>
            <a:r>
              <a:rPr lang="ko-KR" altLang="en-US" dirty="0"/>
              <a:t>년까지 </a:t>
            </a:r>
            <a:r>
              <a:rPr lang="ko-KR" altLang="en-US" u="sng" dirty="0">
                <a:solidFill>
                  <a:srgbClr val="FF0000"/>
                </a:solidFill>
              </a:rPr>
              <a:t>로봇 약사</a:t>
            </a:r>
            <a:r>
              <a:rPr lang="ko-KR" altLang="en-US" dirty="0"/>
              <a:t>가 등장하고</a:t>
            </a:r>
            <a:r>
              <a:rPr lang="en-US" altLang="ko-KR" dirty="0"/>
              <a:t>, 3D</a:t>
            </a:r>
            <a:r>
              <a:rPr lang="ko-KR" altLang="en-US" dirty="0"/>
              <a:t>프린터로 자동차를 생산할 </a:t>
            </a:r>
            <a:r>
              <a:rPr lang="ko-KR" altLang="en-US" dirty="0" smtClean="0"/>
              <a:t>것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 </a:t>
            </a:r>
            <a:r>
              <a:rPr lang="ko-KR" altLang="en-US" dirty="0" smtClean="0"/>
              <a:t>미국에서는 </a:t>
            </a:r>
            <a:r>
              <a:rPr lang="ko-KR" altLang="en-US" dirty="0" err="1"/>
              <a:t>자율주행차</a:t>
            </a:r>
            <a:r>
              <a:rPr lang="en-US" altLang="ko-KR" dirty="0"/>
              <a:t>(Self-Driving Car)</a:t>
            </a:r>
            <a:r>
              <a:rPr lang="ko-KR" altLang="en-US" dirty="0"/>
              <a:t>가 </a:t>
            </a:r>
            <a:r>
              <a:rPr lang="en-US" altLang="ko-KR" dirty="0"/>
              <a:t>10%</a:t>
            </a:r>
            <a:r>
              <a:rPr lang="ko-KR" altLang="en-US" dirty="0"/>
              <a:t>를 넘고</a:t>
            </a:r>
            <a:r>
              <a:rPr lang="en-US" altLang="ko-KR" dirty="0"/>
              <a:t>, </a:t>
            </a:r>
            <a:r>
              <a:rPr lang="ko-KR" altLang="en-US" u="sng" dirty="0">
                <a:solidFill>
                  <a:srgbClr val="FF0000"/>
                </a:solidFill>
              </a:rPr>
              <a:t>기업의 </a:t>
            </a:r>
            <a:r>
              <a:rPr lang="en-US" altLang="ko-KR" u="sng" dirty="0">
                <a:solidFill>
                  <a:srgbClr val="FF0000"/>
                </a:solidFill>
              </a:rPr>
              <a:t>30%</a:t>
            </a:r>
            <a:r>
              <a:rPr lang="ko-KR" altLang="en-US" u="sng" dirty="0">
                <a:solidFill>
                  <a:srgbClr val="FF0000"/>
                </a:solidFill>
              </a:rPr>
              <a:t>는 </a:t>
            </a:r>
            <a:endParaRPr lang="en-US" altLang="ko-KR" u="sng" dirty="0" smtClean="0">
              <a:solidFill>
                <a:srgbClr val="FF0000"/>
              </a:solidFill>
            </a:endParaRPr>
          </a:p>
          <a:p>
            <a:pPr fontAlgn="base"/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      </a:t>
            </a:r>
            <a:r>
              <a:rPr lang="ko-KR" altLang="en-US" u="sng" dirty="0" smtClean="0">
                <a:solidFill>
                  <a:srgbClr val="FF0000"/>
                </a:solidFill>
              </a:rPr>
              <a:t>인공지능으로 </a:t>
            </a:r>
            <a:r>
              <a:rPr lang="ko-KR" altLang="en-US" u="sng" dirty="0">
                <a:solidFill>
                  <a:srgbClr val="FF0000"/>
                </a:solidFill>
              </a:rPr>
              <a:t>회계 감사를 수행</a:t>
            </a:r>
            <a:r>
              <a:rPr lang="ko-KR" altLang="en-US" dirty="0"/>
              <a:t>할 것이며</a:t>
            </a:r>
            <a:r>
              <a:rPr lang="en-US" altLang="ko-KR" dirty="0"/>
              <a:t>, </a:t>
            </a:r>
            <a:r>
              <a:rPr lang="ko-KR" altLang="en-US" dirty="0"/>
              <a:t>정부는 </a:t>
            </a:r>
            <a:r>
              <a:rPr lang="ko-KR" altLang="en-US" dirty="0" err="1"/>
              <a:t>블록체인</a:t>
            </a:r>
            <a:r>
              <a:rPr lang="en-US" altLang="ko-KR" dirty="0"/>
              <a:t>(</a:t>
            </a:r>
            <a:r>
              <a:rPr lang="en-US" altLang="ko-KR" dirty="0" err="1"/>
              <a:t>Blockchain</a:t>
            </a:r>
            <a:r>
              <a:rPr lang="en-US" altLang="ko-KR" dirty="0"/>
              <a:t>)</a:t>
            </a:r>
            <a:r>
              <a:rPr lang="ko-KR" altLang="en-US" dirty="0"/>
              <a:t>으로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    </a:t>
            </a:r>
            <a:r>
              <a:rPr lang="ko-KR" altLang="en-US" dirty="0" smtClean="0"/>
              <a:t>세금을 </a:t>
            </a:r>
            <a:r>
              <a:rPr lang="ko-KR" altLang="en-US" dirty="0"/>
              <a:t>징수하게 된다”</a:t>
            </a:r>
          </a:p>
          <a:p>
            <a:pPr fontAlgn="base"/>
            <a:r>
              <a:rPr lang="en-US" altLang="ko-KR" dirty="0" smtClean="0"/>
              <a:t>    - </a:t>
            </a:r>
            <a:r>
              <a:rPr lang="en-US" altLang="ko-KR" dirty="0"/>
              <a:t>2021</a:t>
            </a:r>
            <a:r>
              <a:rPr lang="ko-KR" altLang="en-US" dirty="0"/>
              <a:t>년에는 로봇 서비스 일반화 → </a:t>
            </a:r>
            <a:r>
              <a:rPr lang="en-US" altLang="ko-KR" dirty="0"/>
              <a:t>2022</a:t>
            </a:r>
            <a:r>
              <a:rPr lang="ko-KR" altLang="en-US" dirty="0"/>
              <a:t>년에는 </a:t>
            </a:r>
            <a:r>
              <a:rPr lang="en-US" altLang="ko-KR" dirty="0"/>
              <a:t>3D</a:t>
            </a:r>
            <a:r>
              <a:rPr lang="ko-KR" altLang="en-US" dirty="0"/>
              <a:t>프린터에 의한 대량생산 →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2023</a:t>
            </a:r>
            <a:r>
              <a:rPr lang="ko-KR" altLang="en-US" dirty="0"/>
              <a:t>년에는 빅데이터에 의한 의사 결정이 일반화 → </a:t>
            </a:r>
            <a:r>
              <a:rPr lang="en-US" altLang="ko-KR" u="sng" dirty="0">
                <a:solidFill>
                  <a:srgbClr val="FF0000"/>
                </a:solidFill>
              </a:rPr>
              <a:t>2025</a:t>
            </a:r>
            <a:r>
              <a:rPr lang="ko-KR" altLang="en-US" u="sng" dirty="0">
                <a:solidFill>
                  <a:srgbClr val="FF0000"/>
                </a:solidFill>
              </a:rPr>
              <a:t>년에는 인공지능이 </a:t>
            </a:r>
            <a:r>
              <a:rPr lang="ko-KR" altLang="en-US" u="sng" dirty="0" smtClean="0">
                <a:solidFill>
                  <a:srgbClr val="FF0000"/>
                </a:solidFill>
              </a:rPr>
              <a:t>화이트</a:t>
            </a:r>
            <a:endParaRPr lang="en-US" altLang="ko-KR" u="sng" dirty="0" smtClean="0">
              <a:solidFill>
                <a:srgbClr val="FF0000"/>
              </a:solidFill>
            </a:endParaRPr>
          </a:p>
          <a:p>
            <a:pPr fontAlgn="base"/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     </a:t>
            </a:r>
            <a:r>
              <a:rPr lang="ko-KR" altLang="en-US" u="sng" dirty="0" smtClean="0">
                <a:solidFill>
                  <a:srgbClr val="FF0000"/>
                </a:solidFill>
              </a:rPr>
              <a:t>칼라 </a:t>
            </a:r>
            <a:r>
              <a:rPr lang="ko-KR" altLang="en-US" u="sng" dirty="0">
                <a:solidFill>
                  <a:srgbClr val="FF0000"/>
                </a:solidFill>
              </a:rPr>
              <a:t>노동을 </a:t>
            </a:r>
            <a:r>
              <a:rPr lang="ko-KR" altLang="en-US" u="sng" dirty="0" smtClean="0">
                <a:solidFill>
                  <a:srgbClr val="FF0000"/>
                </a:solidFill>
              </a:rPr>
              <a:t>대체</a:t>
            </a:r>
            <a:r>
              <a:rPr lang="ko-KR" altLang="en-US" dirty="0" smtClean="0"/>
              <a:t> </a:t>
            </a:r>
            <a:r>
              <a:rPr lang="ko-KR" altLang="en-US" dirty="0"/>
              <a:t>→ </a:t>
            </a:r>
            <a:r>
              <a:rPr lang="en-US" altLang="ko-KR" dirty="0"/>
              <a:t>2026</a:t>
            </a:r>
            <a:r>
              <a:rPr lang="ko-KR" altLang="en-US" dirty="0"/>
              <a:t>년에는 인공지능이 스스로 자신의 의사를 결정하게 </a:t>
            </a:r>
            <a:r>
              <a:rPr lang="ko-KR" altLang="en-US" dirty="0" smtClean="0"/>
              <a:t>될 것</a:t>
            </a:r>
            <a:endParaRPr lang="en-US" altLang="ko-KR" dirty="0" smtClean="0"/>
          </a:p>
          <a:p>
            <a:pPr fontAlgn="base"/>
            <a:endParaRPr lang="ko-KR" altLang="en-US" dirty="0"/>
          </a:p>
          <a:p>
            <a:pPr fontAlgn="base"/>
            <a:r>
              <a:rPr lang="ko-KR" altLang="en-US" dirty="0"/>
              <a:t>△ </a:t>
            </a:r>
            <a:r>
              <a:rPr lang="en-US" altLang="ko-KR" dirty="0"/>
              <a:t>IT </a:t>
            </a:r>
            <a:r>
              <a:rPr lang="ko-KR" altLang="en-US" dirty="0"/>
              <a:t>분야 시장조사기관 </a:t>
            </a:r>
            <a:r>
              <a:rPr lang="ko-KR" altLang="en-US" dirty="0" err="1"/>
              <a:t>가트너</a:t>
            </a:r>
            <a:r>
              <a:rPr lang="en-US" altLang="ko-KR" dirty="0"/>
              <a:t>(Gartner)</a:t>
            </a:r>
            <a:endParaRPr lang="ko-KR" altLang="en-US" dirty="0"/>
          </a:p>
          <a:p>
            <a:pPr fontAlgn="base"/>
            <a:r>
              <a:rPr lang="en-US" altLang="ko-KR" dirty="0" smtClean="0"/>
              <a:t>    - </a:t>
            </a:r>
            <a:r>
              <a:rPr lang="en-US" altLang="ko-KR" dirty="0"/>
              <a:t>“2023</a:t>
            </a:r>
            <a:r>
              <a:rPr lang="ko-KR" altLang="en-US" dirty="0"/>
              <a:t>년 의사</a:t>
            </a:r>
            <a:r>
              <a:rPr lang="en-US" altLang="ko-KR" dirty="0"/>
              <a:t>, </a:t>
            </a:r>
            <a:r>
              <a:rPr lang="ko-KR" altLang="en-US" dirty="0"/>
              <a:t>변호사</a:t>
            </a:r>
            <a:r>
              <a:rPr lang="en-US" altLang="ko-KR" dirty="0"/>
              <a:t>, </a:t>
            </a:r>
            <a:r>
              <a:rPr lang="ko-KR" altLang="en-US" dirty="0"/>
              <a:t>교수 등 </a:t>
            </a:r>
            <a:r>
              <a:rPr lang="ko-KR" altLang="en-US" u="sng" dirty="0">
                <a:solidFill>
                  <a:srgbClr val="FF0000"/>
                </a:solidFill>
              </a:rPr>
              <a:t>전문직 업무의 </a:t>
            </a:r>
            <a:r>
              <a:rPr lang="en-US" altLang="ko-KR" u="sng" dirty="0">
                <a:solidFill>
                  <a:srgbClr val="FF0000"/>
                </a:solidFill>
              </a:rPr>
              <a:t>3</a:t>
            </a:r>
            <a:r>
              <a:rPr lang="ko-KR" altLang="en-US" u="sng" dirty="0">
                <a:solidFill>
                  <a:srgbClr val="FF0000"/>
                </a:solidFill>
              </a:rPr>
              <a:t>분의 </a:t>
            </a:r>
            <a:r>
              <a:rPr lang="en-US" altLang="ko-KR" u="sng" dirty="0">
                <a:solidFill>
                  <a:srgbClr val="FF0000"/>
                </a:solidFill>
              </a:rPr>
              <a:t>1 </a:t>
            </a:r>
            <a:r>
              <a:rPr lang="ko-KR" altLang="en-US" u="sng" dirty="0">
                <a:solidFill>
                  <a:srgbClr val="FF0000"/>
                </a:solidFill>
              </a:rPr>
              <a:t>이상이 </a:t>
            </a:r>
            <a:r>
              <a:rPr lang="en-US" altLang="ko-KR" u="sng" dirty="0">
                <a:solidFill>
                  <a:srgbClr val="FF0000"/>
                </a:solidFill>
              </a:rPr>
              <a:t>AI</a:t>
            </a:r>
            <a:r>
              <a:rPr lang="ko-KR" altLang="en-US" u="sng" dirty="0">
                <a:solidFill>
                  <a:srgbClr val="FF0000"/>
                </a:solidFill>
              </a:rPr>
              <a:t>로 대체</a:t>
            </a:r>
            <a:r>
              <a:rPr lang="ko-KR" altLang="en-US" dirty="0"/>
              <a:t>될 것이며</a:t>
            </a:r>
            <a:r>
              <a:rPr lang="en-US" altLang="ko-KR" dirty="0"/>
              <a:t>,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 </a:t>
            </a:r>
            <a:r>
              <a:rPr lang="en-US" altLang="ko-KR" u="sng" dirty="0" smtClean="0">
                <a:solidFill>
                  <a:srgbClr val="FF0000"/>
                </a:solidFill>
              </a:rPr>
              <a:t>2030</a:t>
            </a:r>
            <a:r>
              <a:rPr lang="ko-KR" altLang="en-US" u="sng" dirty="0">
                <a:solidFill>
                  <a:srgbClr val="FF0000"/>
                </a:solidFill>
              </a:rPr>
              <a:t>년에는 현재 일자리의 </a:t>
            </a:r>
            <a:r>
              <a:rPr lang="en-US" altLang="ko-KR" u="sng" dirty="0">
                <a:solidFill>
                  <a:srgbClr val="FF0000"/>
                </a:solidFill>
              </a:rPr>
              <a:t>90%</a:t>
            </a:r>
            <a:r>
              <a:rPr lang="ko-KR" altLang="en-US" u="sng" dirty="0">
                <a:solidFill>
                  <a:srgbClr val="FF0000"/>
                </a:solidFill>
              </a:rPr>
              <a:t>가 </a:t>
            </a:r>
            <a:r>
              <a:rPr lang="ko-KR" altLang="en-US" u="sng" dirty="0" err="1">
                <a:solidFill>
                  <a:srgbClr val="FF0000"/>
                </a:solidFill>
              </a:rPr>
              <a:t>자동화</a:t>
            </a:r>
            <a:r>
              <a:rPr lang="ko-KR" altLang="en-US" dirty="0" err="1"/>
              <a:t>될</a:t>
            </a:r>
            <a:r>
              <a:rPr lang="ko-KR" altLang="en-US" dirty="0"/>
              <a:t> 것”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△ </a:t>
            </a:r>
            <a:r>
              <a:rPr lang="ko-KR" altLang="en-US" dirty="0"/>
              <a:t>한국직업능력개발원 </a:t>
            </a:r>
            <a:r>
              <a:rPr lang="en-US" altLang="ko-KR" dirty="0"/>
              <a:t>『4</a:t>
            </a:r>
            <a:r>
              <a:rPr lang="ko-KR" altLang="en-US" dirty="0"/>
              <a:t>차 산업혁명에 따른 취약 계층 및 전공별 영향</a:t>
            </a:r>
            <a:r>
              <a:rPr lang="en-US" altLang="ko-KR" dirty="0"/>
              <a:t>』(2017)</a:t>
            </a:r>
            <a:endParaRPr lang="ko-KR" altLang="en-US" dirty="0"/>
          </a:p>
          <a:p>
            <a:pPr fontAlgn="base"/>
            <a:r>
              <a:rPr lang="en-US" altLang="ko-KR" dirty="0" smtClean="0"/>
              <a:t>    - </a:t>
            </a:r>
            <a:r>
              <a:rPr lang="ko-KR" altLang="en-US" u="sng" dirty="0">
                <a:solidFill>
                  <a:srgbClr val="FF0000"/>
                </a:solidFill>
              </a:rPr>
              <a:t>국내 일자리의 </a:t>
            </a:r>
            <a:r>
              <a:rPr lang="en-US" altLang="ko-KR" u="sng" dirty="0">
                <a:solidFill>
                  <a:srgbClr val="FF0000"/>
                </a:solidFill>
              </a:rPr>
              <a:t>52%</a:t>
            </a:r>
            <a:r>
              <a:rPr lang="ko-KR" altLang="en-US" u="sng" dirty="0">
                <a:solidFill>
                  <a:srgbClr val="FF0000"/>
                </a:solidFill>
              </a:rPr>
              <a:t>가 </a:t>
            </a:r>
            <a:r>
              <a:rPr lang="en-US" altLang="ko-KR" u="sng" dirty="0">
                <a:solidFill>
                  <a:srgbClr val="FF0000"/>
                </a:solidFill>
              </a:rPr>
              <a:t>10</a:t>
            </a:r>
            <a:r>
              <a:rPr lang="ko-KR" altLang="en-US" u="sng" dirty="0">
                <a:solidFill>
                  <a:srgbClr val="FF0000"/>
                </a:solidFill>
              </a:rPr>
              <a:t>년 정도 후 로봇</a:t>
            </a:r>
            <a:r>
              <a:rPr lang="en-US" altLang="ko-KR" u="sng" dirty="0">
                <a:solidFill>
                  <a:srgbClr val="FF0000"/>
                </a:solidFill>
              </a:rPr>
              <a:t>·AI</a:t>
            </a:r>
            <a:r>
              <a:rPr lang="ko-KR" altLang="en-US" u="sng" dirty="0">
                <a:solidFill>
                  <a:srgbClr val="FF0000"/>
                </a:solidFill>
              </a:rPr>
              <a:t>로 대체</a:t>
            </a:r>
            <a:r>
              <a:rPr lang="ko-KR" altLang="en-US" dirty="0"/>
              <a:t>될 가능성이 높은 ‘고위험 </a:t>
            </a:r>
            <a:r>
              <a:rPr lang="ko-KR" altLang="en-US" dirty="0" err="1"/>
              <a:t>직업군</a:t>
            </a:r>
            <a:r>
              <a:rPr lang="ko-KR" altLang="en-US" dirty="0" smtClean="0"/>
              <a:t>’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에 속함 </a:t>
            </a:r>
            <a:r>
              <a:rPr lang="en-US" altLang="ko-KR" dirty="0" smtClean="0"/>
              <a:t>/ 2030</a:t>
            </a:r>
            <a:r>
              <a:rPr lang="ko-KR" altLang="en-US" dirty="0"/>
              <a:t>년 국내 </a:t>
            </a:r>
            <a:r>
              <a:rPr lang="en-US" altLang="ko-KR" dirty="0"/>
              <a:t>398</a:t>
            </a:r>
            <a:r>
              <a:rPr lang="ko-KR" altLang="en-US" dirty="0"/>
              <a:t>개 직업이 요구하는 역량 중 </a:t>
            </a:r>
            <a:r>
              <a:rPr lang="en-US" altLang="ko-KR" u="sng" dirty="0">
                <a:solidFill>
                  <a:srgbClr val="FF0000"/>
                </a:solidFill>
              </a:rPr>
              <a:t>84.7%</a:t>
            </a:r>
            <a:r>
              <a:rPr lang="ko-KR" altLang="en-US" dirty="0"/>
              <a:t>는 </a:t>
            </a:r>
            <a:r>
              <a:rPr lang="en-US" altLang="ko-KR" dirty="0"/>
              <a:t>AI</a:t>
            </a:r>
            <a:r>
              <a:rPr lang="ko-KR" altLang="en-US" dirty="0"/>
              <a:t>가 인간보다 </a:t>
            </a:r>
            <a:r>
              <a:rPr lang="ko-KR" altLang="en-US" dirty="0" err="1" smtClean="0"/>
              <a:t>낫거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나 </a:t>
            </a:r>
            <a:r>
              <a:rPr lang="ko-KR" altLang="en-US" dirty="0"/>
              <a:t>같을 </a:t>
            </a:r>
            <a:r>
              <a:rPr lang="ko-KR" altLang="en-US" dirty="0" smtClean="0"/>
              <a:t>것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전문영역으로 </a:t>
            </a:r>
            <a:r>
              <a:rPr lang="ko-KR" altLang="en-US" dirty="0"/>
              <a:t>꼽혔던 </a:t>
            </a:r>
            <a:r>
              <a:rPr lang="ko-KR" altLang="en-US" u="sng" dirty="0"/>
              <a:t>의사</a:t>
            </a:r>
            <a:r>
              <a:rPr lang="en-US" altLang="ko-KR" u="sng" dirty="0"/>
              <a:t>(70%), </a:t>
            </a:r>
            <a:r>
              <a:rPr lang="ko-KR" altLang="en-US" u="sng" dirty="0"/>
              <a:t>교수</a:t>
            </a:r>
            <a:r>
              <a:rPr lang="en-US" altLang="ko-KR" u="sng" dirty="0"/>
              <a:t>(59.3%), </a:t>
            </a:r>
            <a:r>
              <a:rPr lang="ko-KR" altLang="en-US" u="sng" dirty="0"/>
              <a:t>변호사</a:t>
            </a:r>
            <a:r>
              <a:rPr lang="en-US" altLang="ko-KR" u="sng" dirty="0"/>
              <a:t>(48.1%) </a:t>
            </a:r>
            <a:r>
              <a:rPr lang="ko-KR" altLang="en-US" dirty="0"/>
              <a:t>등의 </a:t>
            </a:r>
            <a:r>
              <a:rPr lang="ko-KR" altLang="en-US" dirty="0" smtClean="0"/>
              <a:t>역량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ko-KR" altLang="en-US" dirty="0" smtClean="0"/>
              <a:t> 도 </a:t>
            </a:r>
            <a:r>
              <a:rPr lang="ko-KR" altLang="en-US" dirty="0"/>
              <a:t>대부분 </a:t>
            </a:r>
            <a:r>
              <a:rPr lang="en-US" altLang="ko-KR" dirty="0"/>
              <a:t>AI</a:t>
            </a:r>
            <a:r>
              <a:rPr lang="ko-KR" altLang="en-US" dirty="0"/>
              <a:t>로 대체될 것</a:t>
            </a:r>
          </a:p>
          <a:p>
            <a:pPr fontAlgn="base"/>
            <a:endParaRPr lang="en-US" altLang="ko-KR" dirty="0"/>
          </a:p>
          <a:p>
            <a:pPr fontAlgn="base"/>
            <a:r>
              <a:rPr lang="ko-KR" altLang="en-US" dirty="0"/>
              <a:t>△ 김영준</a:t>
            </a:r>
            <a:r>
              <a:rPr lang="en-US" altLang="ko-KR" dirty="0"/>
              <a:t>(2017) </a:t>
            </a:r>
            <a:r>
              <a:rPr lang="ko-KR" altLang="en-US" dirty="0"/>
              <a:t>상명대 교수</a:t>
            </a:r>
          </a:p>
          <a:p>
            <a:pPr fontAlgn="base"/>
            <a:r>
              <a:rPr lang="en-US" altLang="ko-KR" dirty="0" smtClean="0"/>
              <a:t>    - </a:t>
            </a:r>
            <a:r>
              <a:rPr lang="en-US" altLang="ko-KR" dirty="0"/>
              <a:t>“</a:t>
            </a:r>
            <a:r>
              <a:rPr lang="ko-KR" altLang="en-US" dirty="0"/>
              <a:t>세계경제는 </a:t>
            </a:r>
            <a:r>
              <a:rPr lang="ko-KR" altLang="en-US" u="sng" dirty="0">
                <a:solidFill>
                  <a:srgbClr val="FF0000"/>
                </a:solidFill>
              </a:rPr>
              <a:t>‘노동의 </a:t>
            </a:r>
            <a:r>
              <a:rPr lang="ko-KR" altLang="en-US" u="sng" dirty="0" err="1">
                <a:solidFill>
                  <a:srgbClr val="FF0000"/>
                </a:solidFill>
              </a:rPr>
              <a:t>소멸’</a:t>
            </a:r>
            <a:r>
              <a:rPr lang="ko-KR" altLang="en-US" dirty="0" err="1"/>
              <a:t>이라는</a:t>
            </a:r>
            <a:r>
              <a:rPr lang="ko-KR" altLang="en-US" dirty="0"/>
              <a:t> 이전에 가보지 않은 전혀 새로운 길로 접어들었다</a:t>
            </a:r>
            <a:r>
              <a:rPr lang="ko-KR" altLang="en-US" dirty="0" smtClean="0"/>
              <a:t>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685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00472" y="620688"/>
            <a:ext cx="932620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dirty="0"/>
              <a:t>△ </a:t>
            </a:r>
            <a:r>
              <a:rPr lang="ko-KR" altLang="en-US" dirty="0" smtClean="0"/>
              <a:t>리 </a:t>
            </a:r>
            <a:r>
              <a:rPr lang="ko-KR" altLang="en-US" dirty="0" err="1" smtClean="0"/>
              <a:t>카이푸</a:t>
            </a:r>
            <a:r>
              <a:rPr lang="ko-KR" altLang="en-US" dirty="0" smtClean="0"/>
              <a:t> </a:t>
            </a:r>
            <a:r>
              <a:rPr lang="en-US" altLang="ko-KR" dirty="0" smtClean="0"/>
              <a:t>(AI </a:t>
            </a:r>
            <a:r>
              <a:rPr lang="ko-KR" altLang="en-US" dirty="0" smtClean="0"/>
              <a:t>전문가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구글차이나</a:t>
            </a:r>
            <a:r>
              <a:rPr lang="ko-KR" altLang="en-US" dirty="0" smtClean="0"/>
              <a:t> 사장 역임</a:t>
            </a:r>
            <a:r>
              <a:rPr lang="en-US" altLang="ko-KR" dirty="0" smtClean="0"/>
              <a:t>)</a:t>
            </a:r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- </a:t>
            </a:r>
            <a:r>
              <a:rPr lang="en-US" altLang="ko-KR" u="sng" dirty="0" smtClean="0">
                <a:solidFill>
                  <a:srgbClr val="FF0000"/>
                </a:solidFill>
              </a:rPr>
              <a:t>AI, 15</a:t>
            </a:r>
            <a:r>
              <a:rPr lang="ko-KR" altLang="en-US" u="sng" dirty="0" smtClean="0">
                <a:solidFill>
                  <a:srgbClr val="FF0000"/>
                </a:solidFill>
              </a:rPr>
              <a:t>년내</a:t>
            </a:r>
            <a:r>
              <a:rPr lang="en-US" altLang="ko-KR" u="sng" dirty="0" smtClean="0">
                <a:solidFill>
                  <a:srgbClr val="FF0000"/>
                </a:solidFill>
              </a:rPr>
              <a:t> </a:t>
            </a:r>
            <a:r>
              <a:rPr lang="ko-KR" altLang="en-US" u="sng" dirty="0" smtClean="0">
                <a:solidFill>
                  <a:srgbClr val="FF0000"/>
                </a:solidFill>
              </a:rPr>
              <a:t>일자리</a:t>
            </a:r>
            <a:r>
              <a:rPr lang="en-US" altLang="ko-KR" u="sng" dirty="0" smtClean="0">
                <a:solidFill>
                  <a:srgbClr val="FF0000"/>
                </a:solidFill>
              </a:rPr>
              <a:t> 40% </a:t>
            </a:r>
            <a:r>
              <a:rPr lang="ko-KR" altLang="en-US" u="sng" dirty="0" smtClean="0">
                <a:solidFill>
                  <a:srgbClr val="FF0000"/>
                </a:solidFill>
              </a:rPr>
              <a:t>대체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블루칼라 </a:t>
            </a:r>
            <a:r>
              <a:rPr lang="ko-KR" altLang="en-US" dirty="0" err="1" smtClean="0"/>
              <a:t>직업군뿐</a:t>
            </a:r>
            <a:r>
              <a:rPr lang="ko-KR" altLang="en-US" dirty="0" smtClean="0"/>
              <a:t> 아니라 화이트칼라도 포함 </a:t>
            </a:r>
            <a:endParaRPr lang="en-US" altLang="ko-KR" dirty="0" smtClean="0"/>
          </a:p>
          <a:p>
            <a:pPr fontAlgn="base"/>
            <a:r>
              <a:rPr lang="en-US" altLang="ko-KR" dirty="0" smtClean="0"/>
              <a:t>    - </a:t>
            </a:r>
            <a:r>
              <a:rPr lang="ko-KR" altLang="en-US" dirty="0" smtClean="0"/>
              <a:t>전기보다 더 세상을 바꿀 것</a:t>
            </a:r>
            <a:endParaRPr lang="en-US" altLang="ko-KR" dirty="0" smtClean="0"/>
          </a:p>
          <a:p>
            <a:pPr fontAlgn="base"/>
            <a:r>
              <a:rPr lang="ko-KR" altLang="en-US" dirty="0" smtClean="0"/>
              <a:t>      </a:t>
            </a:r>
            <a:r>
              <a:rPr lang="en-US" altLang="ko-KR" dirty="0" smtClean="0"/>
              <a:t>(</a:t>
            </a:r>
            <a:r>
              <a:rPr lang="ko-KR" altLang="en-US" dirty="0" smtClean="0"/>
              <a:t>한국무역협회</a:t>
            </a:r>
            <a:r>
              <a:rPr lang="en-US" altLang="ko-KR" dirty="0"/>
              <a:t>(KITA</a:t>
            </a:r>
            <a:r>
              <a:rPr lang="en-US" altLang="ko-KR" dirty="0" smtClean="0"/>
              <a:t>) </a:t>
            </a:r>
            <a:r>
              <a:rPr lang="ko-KR" altLang="en-US" dirty="0" smtClean="0"/>
              <a:t>보고서</a:t>
            </a:r>
            <a:r>
              <a:rPr lang="en-US" altLang="ko-KR" dirty="0" smtClean="0"/>
              <a:t>(2019. 1)</a:t>
            </a:r>
            <a:r>
              <a:rPr lang="ko-KR" altLang="en-US" dirty="0" smtClean="0"/>
              <a:t> 인용</a:t>
            </a:r>
            <a:r>
              <a:rPr lang="en-US" altLang="ko-KR" dirty="0" smtClean="0"/>
              <a:t>)</a:t>
            </a:r>
            <a:endParaRPr lang="en-US" altLang="ko-KR" dirty="0"/>
          </a:p>
          <a:p>
            <a:pPr fontAlgn="base"/>
            <a:endParaRPr lang="ko-KR" altLang="en-US" dirty="0"/>
          </a:p>
          <a:p>
            <a:pPr fontAlgn="base"/>
            <a:r>
              <a:rPr lang="ko-KR" altLang="en-US" dirty="0"/>
              <a:t>△ </a:t>
            </a:r>
            <a:r>
              <a:rPr lang="ko-KR" altLang="en-US" dirty="0" smtClean="0"/>
              <a:t>영국 경제분석기관 </a:t>
            </a:r>
            <a:r>
              <a:rPr lang="en-US" altLang="ko-KR" dirty="0" smtClean="0"/>
              <a:t>Oxford Economics </a:t>
            </a:r>
            <a:r>
              <a:rPr lang="ko-KR" altLang="en-US" dirty="0" smtClean="0"/>
              <a:t>보고서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- </a:t>
            </a:r>
            <a:r>
              <a:rPr lang="en-US" altLang="ko-KR" u="sng" dirty="0" smtClean="0">
                <a:solidFill>
                  <a:srgbClr val="FF0000"/>
                </a:solidFill>
              </a:rPr>
              <a:t>2030</a:t>
            </a:r>
            <a:r>
              <a:rPr lang="ko-KR" altLang="en-US" u="sng" dirty="0">
                <a:solidFill>
                  <a:srgbClr val="FF0000"/>
                </a:solidFill>
              </a:rPr>
              <a:t>년에는 </a:t>
            </a:r>
            <a:r>
              <a:rPr lang="ko-KR" altLang="en-US" u="sng" dirty="0" smtClean="0">
                <a:solidFill>
                  <a:srgbClr val="FF0000"/>
                </a:solidFill>
              </a:rPr>
              <a:t>로봇이 전세계 </a:t>
            </a:r>
            <a:r>
              <a:rPr lang="en-US" altLang="ko-KR" u="sng" dirty="0" smtClean="0">
                <a:solidFill>
                  <a:srgbClr val="FF0000"/>
                </a:solidFill>
              </a:rPr>
              <a:t>2000</a:t>
            </a:r>
            <a:r>
              <a:rPr lang="ko-KR" altLang="en-US" u="sng" dirty="0" smtClean="0">
                <a:solidFill>
                  <a:srgbClr val="FF0000"/>
                </a:solidFill>
              </a:rPr>
              <a:t>만개의 제조업 일자리 대체</a:t>
            </a:r>
            <a:endParaRPr lang="ko-KR" altLang="en-US" dirty="0"/>
          </a:p>
          <a:p>
            <a:pPr fontAlgn="base"/>
            <a:r>
              <a:rPr lang="en-US" altLang="ko-KR" dirty="0" smtClean="0"/>
              <a:t>      (</a:t>
            </a:r>
            <a:r>
              <a:rPr lang="ko-KR" altLang="en-US" dirty="0" smtClean="0"/>
              <a:t>산업용 로봇 </a:t>
            </a:r>
            <a:r>
              <a:rPr lang="en-US" altLang="ko-KR" dirty="0" smtClean="0"/>
              <a:t>1</a:t>
            </a:r>
            <a:r>
              <a:rPr lang="ko-KR" altLang="en-US" dirty="0" smtClean="0"/>
              <a:t>대당 </a:t>
            </a:r>
            <a:r>
              <a:rPr lang="en-US" altLang="ko-KR" dirty="0" smtClean="0"/>
              <a:t>1.6</a:t>
            </a:r>
            <a:r>
              <a:rPr lang="ko-KR" altLang="en-US" dirty="0" smtClean="0"/>
              <a:t>개의 제조업 일자리 대체</a:t>
            </a:r>
            <a:r>
              <a:rPr lang="en-US" altLang="ko-KR" dirty="0" smtClean="0"/>
              <a:t>)</a:t>
            </a:r>
          </a:p>
          <a:p>
            <a:pPr fontAlgn="base"/>
            <a:r>
              <a:rPr lang="en-US" altLang="ko-KR" dirty="0" smtClean="0"/>
              <a:t>    - </a:t>
            </a:r>
            <a:r>
              <a:rPr lang="ko-KR" altLang="en-US" dirty="0" err="1" smtClean="0"/>
              <a:t>반복업무가</a:t>
            </a:r>
            <a:r>
              <a:rPr lang="ko-KR" altLang="en-US" dirty="0" smtClean="0"/>
              <a:t> 많을수록 </a:t>
            </a:r>
            <a:r>
              <a:rPr lang="ko-KR" altLang="en-US" dirty="0" err="1" smtClean="0"/>
              <a:t>직업소멸</a:t>
            </a:r>
            <a:r>
              <a:rPr lang="ko-KR" altLang="en-US" dirty="0" smtClean="0"/>
              <a:t> 위험 증가</a:t>
            </a:r>
            <a:endParaRPr lang="en-US" altLang="ko-KR" dirty="0" smtClean="0"/>
          </a:p>
          <a:p>
            <a:pPr fontAlgn="base"/>
            <a:r>
              <a:rPr lang="ko-KR" altLang="en-US" dirty="0" smtClean="0"/>
              <a:t>    → 경제적 불평등</a:t>
            </a:r>
            <a:r>
              <a:rPr lang="en-US" altLang="ko-KR" dirty="0" smtClean="0"/>
              <a:t>, </a:t>
            </a:r>
            <a:r>
              <a:rPr lang="ko-KR" altLang="en-US" dirty="0" smtClean="0"/>
              <a:t>양극화 심화 </a:t>
            </a:r>
            <a:endParaRPr lang="en-US" altLang="ko-KR" dirty="0" smtClean="0"/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△ </a:t>
            </a:r>
            <a:r>
              <a:rPr lang="en-US" altLang="ko-KR" dirty="0" smtClean="0"/>
              <a:t>PwC(</a:t>
            </a:r>
            <a:r>
              <a:rPr lang="ko-KR" altLang="en-US" dirty="0" err="1" smtClean="0"/>
              <a:t>프라이스워터하우스쿠퍼스</a:t>
            </a:r>
            <a:r>
              <a:rPr lang="en-US" altLang="ko-KR" dirty="0" smtClean="0"/>
              <a:t>) </a:t>
            </a:r>
            <a:r>
              <a:rPr lang="ko-KR" altLang="en-US" dirty="0" smtClean="0"/>
              <a:t>보고서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- “Will robots really steal our jobs?”</a:t>
            </a:r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- </a:t>
            </a:r>
            <a:r>
              <a:rPr lang="ko-KR" altLang="en-US" dirty="0" smtClean="0"/>
              <a:t>일자리 도둑</a:t>
            </a:r>
            <a:r>
              <a:rPr lang="en-US" altLang="ko-KR" dirty="0" smtClean="0"/>
              <a:t>? : </a:t>
            </a:r>
            <a:r>
              <a:rPr lang="ko-KR" altLang="en-US" dirty="0" smtClean="0"/>
              <a:t>빠르게 과업 대체 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단순업무</a:t>
            </a:r>
            <a:r>
              <a:rPr lang="ko-KR" altLang="en-US" dirty="0"/>
              <a:t> → </a:t>
            </a:r>
            <a:r>
              <a:rPr lang="ko-KR" altLang="en-US" dirty="0" err="1"/>
              <a:t>전문업무</a:t>
            </a:r>
            <a:r>
              <a:rPr lang="en-US" altLang="ko-KR" dirty="0" smtClean="0"/>
              <a:t>) </a:t>
            </a:r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- </a:t>
            </a:r>
            <a:r>
              <a:rPr lang="ko-KR" altLang="en-US" dirty="0" smtClean="0"/>
              <a:t>운수</a:t>
            </a:r>
            <a:r>
              <a:rPr lang="en-US" altLang="ko-KR" dirty="0" smtClean="0"/>
              <a:t>·</a:t>
            </a:r>
            <a:r>
              <a:rPr lang="ko-KR" altLang="en-US" dirty="0" smtClean="0"/>
              <a:t>창고업</a:t>
            </a:r>
            <a:r>
              <a:rPr lang="en-US" altLang="ko-KR" dirty="0" smtClean="0"/>
              <a:t>(50%</a:t>
            </a:r>
            <a:r>
              <a:rPr lang="ko-KR" altLang="en-US" dirty="0" smtClean="0"/>
              <a:t>대</a:t>
            </a:r>
            <a:r>
              <a:rPr lang="en-US" altLang="ko-KR" dirty="0" smtClean="0"/>
              <a:t>), </a:t>
            </a:r>
            <a:r>
              <a:rPr lang="ko-KR" altLang="en-US" dirty="0" smtClean="0"/>
              <a:t>제조업</a:t>
            </a:r>
            <a:r>
              <a:rPr lang="en-US" altLang="ko-KR" dirty="0" smtClean="0"/>
              <a:t>(40%</a:t>
            </a:r>
            <a:r>
              <a:rPr lang="ko-KR" altLang="en-US" dirty="0" smtClean="0"/>
              <a:t>대</a:t>
            </a:r>
            <a:r>
              <a:rPr lang="en-US" altLang="ko-KR" dirty="0" smtClean="0"/>
              <a:t>), </a:t>
            </a:r>
            <a:r>
              <a:rPr lang="ko-KR" altLang="en-US" dirty="0" smtClean="0"/>
              <a:t>건설업</a:t>
            </a:r>
            <a:r>
              <a:rPr lang="en-US" altLang="ko-KR" dirty="0" smtClean="0"/>
              <a:t>(30%</a:t>
            </a:r>
            <a:r>
              <a:rPr lang="ko-KR" altLang="en-US" dirty="0" smtClean="0"/>
              <a:t>대</a:t>
            </a:r>
            <a:r>
              <a:rPr lang="en-US" altLang="ko-KR" dirty="0" smtClean="0"/>
              <a:t>), </a:t>
            </a:r>
            <a:r>
              <a:rPr lang="ko-KR" altLang="en-US" dirty="0" smtClean="0"/>
              <a:t>행정</a:t>
            </a:r>
            <a:r>
              <a:rPr lang="en-US" altLang="ko-KR" dirty="0" smtClean="0"/>
              <a:t>·</a:t>
            </a:r>
            <a:r>
              <a:rPr lang="ko-KR" altLang="en-US" dirty="0" smtClean="0"/>
              <a:t>지원서비스</a:t>
            </a:r>
            <a:r>
              <a:rPr lang="en-US" altLang="ko-KR" dirty="0" smtClean="0"/>
              <a:t>(30%</a:t>
            </a:r>
            <a:r>
              <a:rPr lang="ko-KR" altLang="en-US" dirty="0" smtClean="0"/>
              <a:t>대</a:t>
            </a:r>
            <a:r>
              <a:rPr lang="en-US" altLang="ko-KR" dirty="0" smtClean="0"/>
              <a:t>) </a:t>
            </a:r>
          </a:p>
          <a:p>
            <a:pPr fontAlgn="base"/>
            <a:endParaRPr lang="en-US" altLang="ko-KR" dirty="0"/>
          </a:p>
          <a:p>
            <a:pPr fontAlgn="base"/>
            <a:r>
              <a:rPr lang="ko-KR" altLang="en-US" dirty="0" smtClean="0"/>
              <a:t>△ 엘렌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러펠</a:t>
            </a:r>
            <a:r>
              <a:rPr lang="ko-KR" altLang="en-US" dirty="0" smtClean="0"/>
              <a:t> 셀 교수 </a:t>
            </a:r>
            <a:r>
              <a:rPr lang="en-US" altLang="ko-KR" dirty="0" smtClean="0"/>
              <a:t>(</a:t>
            </a:r>
            <a:r>
              <a:rPr lang="ko-KR" altLang="en-US" dirty="0" smtClean="0"/>
              <a:t>미국 </a:t>
            </a:r>
            <a:r>
              <a:rPr lang="ko-KR" altLang="en-US" dirty="0" err="1" smtClean="0"/>
              <a:t>보스턴대</a:t>
            </a:r>
            <a:r>
              <a:rPr lang="en-US" altLang="ko-KR" dirty="0" smtClean="0"/>
              <a:t>)</a:t>
            </a:r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- </a:t>
            </a:r>
            <a:r>
              <a:rPr lang="ko-KR" altLang="en-US" dirty="0" smtClean="0"/>
              <a:t>단순직종보다 </a:t>
            </a:r>
            <a:r>
              <a:rPr lang="ko-KR" altLang="en-US" u="sng" dirty="0" smtClean="0">
                <a:solidFill>
                  <a:srgbClr val="FF0000"/>
                </a:solidFill>
              </a:rPr>
              <a:t>전문직에 대한 </a:t>
            </a:r>
            <a:r>
              <a:rPr lang="en-US" altLang="ko-KR" u="sng" dirty="0" smtClean="0">
                <a:solidFill>
                  <a:srgbClr val="FF0000"/>
                </a:solidFill>
              </a:rPr>
              <a:t>AI </a:t>
            </a:r>
            <a:r>
              <a:rPr lang="ko-KR" altLang="en-US" u="sng" dirty="0" smtClean="0">
                <a:solidFill>
                  <a:srgbClr val="FF0000"/>
                </a:solidFill>
              </a:rPr>
              <a:t>대체 수요 </a:t>
            </a:r>
            <a:r>
              <a:rPr lang="ko-KR" altLang="en-US" dirty="0" smtClean="0"/>
              <a:t>크다 </a:t>
            </a:r>
            <a:r>
              <a:rPr lang="en-US" altLang="ko-KR" dirty="0" smtClean="0"/>
              <a:t>: “AI</a:t>
            </a:r>
            <a:r>
              <a:rPr lang="ko-KR" altLang="en-US" dirty="0" smtClean="0"/>
              <a:t>가 중산층 일자리 위협</a:t>
            </a:r>
            <a:r>
              <a:rPr lang="en-US" altLang="ko-KR" dirty="0" smtClean="0"/>
              <a:t>”</a:t>
            </a:r>
            <a:endParaRPr lang="en-US" altLang="ko-KR" dirty="0"/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△ </a:t>
            </a:r>
            <a:r>
              <a:rPr lang="en-US" altLang="ko-KR" dirty="0" smtClean="0"/>
              <a:t>LG</a:t>
            </a:r>
            <a:r>
              <a:rPr lang="ko-KR" altLang="en-US" dirty="0" smtClean="0"/>
              <a:t>경제연구원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국내 </a:t>
            </a:r>
            <a:r>
              <a:rPr lang="en-US" altLang="ko-KR" dirty="0" smtClean="0"/>
              <a:t>423</a:t>
            </a:r>
            <a:r>
              <a:rPr lang="ko-KR" altLang="en-US" dirty="0" smtClean="0"/>
              <a:t>개 업종 에 대한 </a:t>
            </a:r>
            <a:r>
              <a:rPr lang="en-US" altLang="ko-KR" dirty="0" smtClean="0"/>
              <a:t>AI</a:t>
            </a:r>
            <a:r>
              <a:rPr lang="ko-KR" altLang="en-US" dirty="0" smtClean="0"/>
              <a:t>의 영향 </a:t>
            </a:r>
            <a:r>
              <a:rPr lang="en-US" altLang="ko-KR" dirty="0" smtClean="0"/>
              <a:t>(</a:t>
            </a:r>
            <a:r>
              <a:rPr lang="ko-KR" altLang="en-US" u="sng" dirty="0" smtClean="0">
                <a:solidFill>
                  <a:srgbClr val="FF0000"/>
                </a:solidFill>
              </a:rPr>
              <a:t>직업별 </a:t>
            </a:r>
            <a:r>
              <a:rPr lang="en-US" altLang="ko-KR" u="sng" dirty="0" smtClean="0">
                <a:solidFill>
                  <a:srgbClr val="FF0000"/>
                </a:solidFill>
              </a:rPr>
              <a:t>AI </a:t>
            </a:r>
            <a:r>
              <a:rPr lang="ko-KR" altLang="en-US" u="sng" dirty="0" smtClean="0">
                <a:solidFill>
                  <a:srgbClr val="FF0000"/>
                </a:solidFill>
              </a:rPr>
              <a:t>대체 확률</a:t>
            </a:r>
            <a:r>
              <a:rPr lang="en-US" altLang="ko-KR" dirty="0" smtClean="0"/>
              <a:t>) </a:t>
            </a:r>
            <a:r>
              <a:rPr lang="ko-KR" altLang="en-US" dirty="0" smtClean="0"/>
              <a:t>조사</a:t>
            </a:r>
            <a:endParaRPr lang="en-US" altLang="ko-KR" dirty="0" smtClean="0"/>
          </a:p>
          <a:p>
            <a:pPr fontAlgn="base"/>
            <a:r>
              <a:rPr lang="en-US" altLang="ko-KR" dirty="0" smtClean="0"/>
              <a:t>    - </a:t>
            </a:r>
            <a:r>
              <a:rPr lang="ko-KR" altLang="en-US" dirty="0" smtClean="0"/>
              <a:t>관세사</a:t>
            </a:r>
            <a:r>
              <a:rPr lang="en-US" altLang="ko-KR" dirty="0" smtClean="0"/>
              <a:t>(98.5%), </a:t>
            </a:r>
            <a:r>
              <a:rPr lang="ko-KR" altLang="en-US" dirty="0" smtClean="0"/>
              <a:t>회계사</a:t>
            </a:r>
            <a:r>
              <a:rPr lang="en-US" altLang="ko-KR" dirty="0" smtClean="0"/>
              <a:t>·</a:t>
            </a:r>
            <a:r>
              <a:rPr lang="ko-KR" altLang="en-US" dirty="0" smtClean="0"/>
              <a:t>세무사</a:t>
            </a:r>
            <a:r>
              <a:rPr lang="en-US" altLang="ko-KR" dirty="0" smtClean="0"/>
              <a:t>(95.7%), </a:t>
            </a:r>
            <a:r>
              <a:rPr lang="ko-KR" altLang="en-US" dirty="0" smtClean="0"/>
              <a:t>감정평가 전문가</a:t>
            </a:r>
            <a:r>
              <a:rPr lang="en-US" altLang="ko-KR" dirty="0" smtClean="0"/>
              <a:t>(95.3%)</a:t>
            </a:r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- </a:t>
            </a:r>
            <a:r>
              <a:rPr lang="ko-KR" altLang="en-US" dirty="0" smtClean="0"/>
              <a:t>영양사</a:t>
            </a:r>
            <a:r>
              <a:rPr lang="en-US" altLang="ko-KR" dirty="0" smtClean="0"/>
              <a:t>·</a:t>
            </a:r>
            <a:r>
              <a:rPr lang="ko-KR" altLang="en-US" dirty="0" smtClean="0"/>
              <a:t>의사</a:t>
            </a:r>
            <a:r>
              <a:rPr lang="en-US" altLang="ko-KR" dirty="0" smtClean="0"/>
              <a:t>(0.4%), </a:t>
            </a:r>
            <a:r>
              <a:rPr lang="ko-KR" altLang="en-US" dirty="0" smtClean="0"/>
              <a:t>교사</a:t>
            </a:r>
            <a:r>
              <a:rPr lang="en-US" altLang="ko-KR" dirty="0" smtClean="0"/>
              <a:t>(0.8-1.2%), </a:t>
            </a:r>
            <a:r>
              <a:rPr lang="ko-KR" altLang="en-US" dirty="0" smtClean="0"/>
              <a:t>건축가</a:t>
            </a:r>
            <a:r>
              <a:rPr lang="en-US" altLang="ko-KR" dirty="0" smtClean="0"/>
              <a:t>(1.8%) 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42260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344488" y="784976"/>
            <a:ext cx="3816424" cy="378705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/>
              <a:t>■ </a:t>
            </a:r>
            <a:r>
              <a:rPr lang="en-US" altLang="ko-KR" dirty="0" smtClean="0"/>
              <a:t>4</a:t>
            </a:r>
            <a:r>
              <a:rPr lang="ko-KR" altLang="en-US" dirty="0" smtClean="0"/>
              <a:t>차산업혁명과 정부정책 </a:t>
            </a:r>
            <a:r>
              <a:rPr lang="ko-KR" altLang="en-US" dirty="0" err="1" smtClean="0"/>
              <a:t>효과성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4488" y="1412775"/>
            <a:ext cx="93262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dirty="0" smtClean="0"/>
              <a:t>△ 만일 </a:t>
            </a:r>
            <a:r>
              <a:rPr lang="en-US" altLang="ko-KR" dirty="0" smtClean="0"/>
              <a:t>4</a:t>
            </a:r>
            <a:r>
              <a:rPr lang="ko-KR" altLang="en-US" dirty="0" smtClean="0"/>
              <a:t>차산업혁명의 시대적 특징이 </a:t>
            </a:r>
            <a:r>
              <a:rPr lang="en-US" altLang="ko-KR" u="sng" dirty="0" smtClean="0">
                <a:solidFill>
                  <a:srgbClr val="FF0000"/>
                </a:solidFill>
              </a:rPr>
              <a:t>‘</a:t>
            </a:r>
            <a:r>
              <a:rPr lang="ko-KR" altLang="en-US" u="sng" dirty="0" err="1" smtClean="0">
                <a:solidFill>
                  <a:srgbClr val="FF0000"/>
                </a:solidFill>
              </a:rPr>
              <a:t>임금노동</a:t>
            </a:r>
            <a:r>
              <a:rPr lang="en-US" altLang="ko-KR" u="sng" dirty="0" smtClean="0">
                <a:solidFill>
                  <a:srgbClr val="FF0000"/>
                </a:solidFill>
              </a:rPr>
              <a:t>(</a:t>
            </a:r>
            <a:r>
              <a:rPr lang="ko-KR" altLang="en-US" u="sng" dirty="0" smtClean="0">
                <a:solidFill>
                  <a:srgbClr val="FF0000"/>
                </a:solidFill>
              </a:rPr>
              <a:t>고용</a:t>
            </a:r>
            <a:r>
              <a:rPr lang="en-US" altLang="ko-KR" u="sng" dirty="0" smtClean="0">
                <a:solidFill>
                  <a:srgbClr val="FF0000"/>
                </a:solidFill>
              </a:rPr>
              <a:t>)</a:t>
            </a:r>
            <a:r>
              <a:rPr lang="ko-KR" altLang="en-US" u="sng" dirty="0" smtClean="0">
                <a:solidFill>
                  <a:srgbClr val="FF0000"/>
                </a:solidFill>
              </a:rPr>
              <a:t>의 소멸</a:t>
            </a:r>
            <a:r>
              <a:rPr lang="en-US" altLang="ko-KR" u="sng" dirty="0" smtClean="0">
                <a:solidFill>
                  <a:srgbClr val="FF0000"/>
                </a:solidFill>
              </a:rPr>
              <a:t>’</a:t>
            </a:r>
            <a:r>
              <a:rPr lang="ko-KR" altLang="en-US" dirty="0" smtClean="0"/>
              <a:t>이라고 한다면</a:t>
            </a:r>
            <a:r>
              <a:rPr lang="en-US" altLang="ko-KR" dirty="0" smtClean="0"/>
              <a:t>?</a:t>
            </a:r>
          </a:p>
          <a:p>
            <a:pPr fontAlgn="base"/>
            <a:endParaRPr lang="en-US" altLang="ko-KR" dirty="0"/>
          </a:p>
          <a:p>
            <a:pPr marL="285750" indent="-285750" fontAlgn="base">
              <a:buFontTx/>
              <a:buChar char="-"/>
            </a:pPr>
            <a:r>
              <a:rPr lang="ko-KR" altLang="en-US" dirty="0" smtClean="0"/>
              <a:t>현 정부가 최우선 국정과제로 추진하고 있는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일자리 창출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은 </a:t>
            </a:r>
            <a:r>
              <a:rPr lang="en-US" altLang="ko-KR" dirty="0" smtClean="0"/>
              <a:t>4</a:t>
            </a:r>
            <a:r>
              <a:rPr lang="ko-KR" altLang="en-US" dirty="0" smtClean="0"/>
              <a:t>차산업혁명의 특징</a:t>
            </a:r>
            <a:r>
              <a:rPr lang="en-US" altLang="ko-KR" dirty="0" smtClean="0"/>
              <a:t>(labor-saving technology)</a:t>
            </a:r>
            <a:r>
              <a:rPr lang="ko-KR" altLang="en-US" dirty="0" smtClean="0"/>
              <a:t>과 반대방향으로 작용</a:t>
            </a:r>
            <a:endParaRPr lang="en-US" altLang="ko-KR" dirty="0" smtClean="0"/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⇒</a:t>
            </a:r>
            <a:r>
              <a:rPr lang="en-US" altLang="ko-KR" dirty="0" smtClean="0"/>
              <a:t> </a:t>
            </a:r>
            <a:r>
              <a:rPr lang="ko-KR" altLang="en-US" dirty="0" smtClean="0"/>
              <a:t>따라서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일자리 창출</a:t>
            </a:r>
            <a:r>
              <a:rPr lang="en-US" altLang="ko-KR" dirty="0" smtClean="0"/>
              <a:t>’</a:t>
            </a:r>
            <a:r>
              <a:rPr lang="ko-KR" altLang="en-US" dirty="0" smtClean="0"/>
              <a:t> 정책의 효과성에 대한 의구심 </a:t>
            </a:r>
            <a:r>
              <a:rPr lang="en-US" altLang="ko-KR" dirty="0" smtClean="0"/>
              <a:t>: </a:t>
            </a:r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일자리 창출 정책이 단기적으로는 다소 효과가 있을 지 모르나 장기적으로는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err="1" smtClean="0"/>
              <a:t>추세상으로</a:t>
            </a:r>
            <a:r>
              <a:rPr lang="ko-KR" altLang="en-US" dirty="0" smtClean="0"/>
              <a:t> 정책효과 감소  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208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8637380" y="6480720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339195" y="692696"/>
            <a:ext cx="4608512" cy="378705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dirty="0" smtClean="0"/>
              <a:t>1. </a:t>
            </a:r>
            <a:r>
              <a:rPr lang="ko-KR" altLang="en-US" dirty="0" err="1" smtClean="0"/>
              <a:t>임금노동</a:t>
            </a:r>
            <a:r>
              <a:rPr lang="en-US" altLang="ko-KR" dirty="0"/>
              <a:t>(</a:t>
            </a:r>
            <a:r>
              <a:rPr lang="ko-KR" altLang="en-US" dirty="0"/>
              <a:t>고용</a:t>
            </a:r>
            <a:r>
              <a:rPr lang="en-US" altLang="ko-KR" dirty="0"/>
              <a:t>)</a:t>
            </a:r>
            <a:r>
              <a:rPr lang="ko-KR" altLang="en-US" dirty="0"/>
              <a:t>의 소멸에 따른 경제 </a:t>
            </a:r>
            <a:r>
              <a:rPr lang="ko-KR" altLang="en-US" dirty="0" smtClean="0"/>
              <a:t>이슈 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4606" y="1225689"/>
            <a:ext cx="932620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dirty="0"/>
              <a:t>△ </a:t>
            </a:r>
            <a:r>
              <a:rPr lang="ko-KR" altLang="en-US" u="sng" dirty="0">
                <a:solidFill>
                  <a:srgbClr val="FF0000"/>
                </a:solidFill>
              </a:rPr>
              <a:t>전통적 경제이론 및 개념에 대한 근본적 수정 </a:t>
            </a:r>
            <a:r>
              <a:rPr lang="ko-KR" altLang="en-US" dirty="0"/>
              <a:t>불가피 </a:t>
            </a:r>
          </a:p>
          <a:p>
            <a:pPr fontAlgn="base"/>
            <a:r>
              <a:rPr lang="en-US" altLang="ko-KR" dirty="0" smtClean="0"/>
              <a:t>    - </a:t>
            </a:r>
            <a:r>
              <a:rPr lang="ko-KR" altLang="en-US" dirty="0"/>
              <a:t>노동에 기반한 전통적 개념</a:t>
            </a:r>
            <a:r>
              <a:rPr lang="en-US" altLang="ko-KR" dirty="0"/>
              <a:t>, </a:t>
            </a:r>
            <a:r>
              <a:rPr lang="ko-KR" altLang="en-US" dirty="0"/>
              <a:t>경제질서 </a:t>
            </a:r>
            <a:r>
              <a:rPr lang="en-US" altLang="ko-KR" dirty="0"/>
              <a:t>: ‘</a:t>
            </a:r>
            <a:r>
              <a:rPr lang="ko-KR" altLang="en-US" dirty="0"/>
              <a:t>생산의 </a:t>
            </a:r>
            <a:r>
              <a:rPr lang="en-US" altLang="ko-KR" dirty="0"/>
              <a:t>3</a:t>
            </a:r>
            <a:r>
              <a:rPr lang="ko-KR" altLang="en-US" dirty="0"/>
              <a:t>요소</a:t>
            </a:r>
            <a:r>
              <a:rPr lang="en-US" altLang="ko-KR" dirty="0"/>
              <a:t>(</a:t>
            </a:r>
            <a:r>
              <a:rPr lang="ko-KR" altLang="en-US" dirty="0"/>
              <a:t>노동</a:t>
            </a:r>
            <a:r>
              <a:rPr lang="en-US" altLang="ko-KR" dirty="0"/>
              <a:t>, </a:t>
            </a:r>
            <a:r>
              <a:rPr lang="ko-KR" altLang="en-US" dirty="0"/>
              <a:t>자본</a:t>
            </a:r>
            <a:r>
              <a:rPr lang="en-US" altLang="ko-KR" dirty="0"/>
              <a:t>, </a:t>
            </a:r>
            <a:r>
              <a:rPr lang="ko-KR" altLang="en-US" dirty="0"/>
              <a:t>토지</a:t>
            </a:r>
            <a:r>
              <a:rPr lang="en-US" altLang="ko-KR" dirty="0"/>
              <a:t>)’, ‘</a:t>
            </a:r>
            <a:r>
              <a:rPr lang="ko-KR" altLang="en-US" dirty="0" err="1"/>
              <a:t>노동가치설</a:t>
            </a:r>
            <a:r>
              <a:rPr lang="ko-KR" altLang="en-US" dirty="0"/>
              <a:t>’</a:t>
            </a:r>
            <a:r>
              <a:rPr lang="en-US" altLang="ko-KR" dirty="0" smtClean="0"/>
              <a:t>,</a:t>
            </a:r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en-US" altLang="ko-KR" dirty="0"/>
              <a:t>‘</a:t>
            </a:r>
            <a:r>
              <a:rPr lang="ko-KR" altLang="en-US" dirty="0"/>
              <a:t>불로소득’</a:t>
            </a:r>
            <a:r>
              <a:rPr lang="en-US" altLang="ko-KR" dirty="0"/>
              <a:t>, ‘</a:t>
            </a:r>
            <a:r>
              <a:rPr lang="ko-KR" altLang="en-US" dirty="0"/>
              <a:t>무노동 무임금’</a:t>
            </a:r>
            <a:r>
              <a:rPr lang="en-US" altLang="ko-KR" dirty="0"/>
              <a:t>, ‘</a:t>
            </a:r>
            <a:r>
              <a:rPr lang="ko-KR" altLang="en-US" dirty="0"/>
              <a:t>일하지 않는 자 먹지도 마라</a:t>
            </a:r>
            <a:r>
              <a:rPr lang="en-US" altLang="ko-KR" dirty="0"/>
              <a:t>!’, ‘</a:t>
            </a:r>
            <a:r>
              <a:rPr lang="ko-KR" altLang="en-US" dirty="0"/>
              <a:t>수확체감의 법칙’ 등 </a:t>
            </a:r>
            <a:r>
              <a:rPr lang="ko-KR" altLang="en-US" dirty="0" smtClean="0"/>
              <a:t>→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ko-KR" altLang="en-US" dirty="0" smtClean="0"/>
              <a:t> </a:t>
            </a:r>
            <a:r>
              <a:rPr lang="ko-KR" altLang="en-US" dirty="0"/>
              <a:t>송두리째 흔들릴 가능성 </a:t>
            </a:r>
          </a:p>
          <a:p>
            <a:pPr fontAlgn="base"/>
            <a:r>
              <a:rPr lang="en-US" altLang="ko-KR" dirty="0" smtClean="0"/>
              <a:t>    - </a:t>
            </a:r>
            <a:r>
              <a:rPr lang="ko-KR" altLang="en-US" dirty="0"/>
              <a:t>노동자와 </a:t>
            </a:r>
            <a:r>
              <a:rPr lang="ko-KR" altLang="en-US" dirty="0" err="1"/>
              <a:t>지본가의</a:t>
            </a:r>
            <a:r>
              <a:rPr lang="ko-KR" altLang="en-US" dirty="0"/>
              <a:t> </a:t>
            </a:r>
            <a:r>
              <a:rPr lang="ko-KR" altLang="en-US" dirty="0" smtClean="0"/>
              <a:t>구별</a:t>
            </a:r>
            <a:r>
              <a:rPr lang="en-US" altLang="ko-KR" dirty="0" smtClean="0"/>
              <a:t>(</a:t>
            </a:r>
            <a:r>
              <a:rPr lang="ko-KR" altLang="en-US" dirty="0" smtClean="0"/>
              <a:t>노사관계</a:t>
            </a:r>
            <a:r>
              <a:rPr lang="en-US" altLang="ko-KR" dirty="0" smtClean="0"/>
              <a:t>), </a:t>
            </a:r>
            <a:r>
              <a:rPr lang="ko-KR" altLang="en-US" dirty="0"/>
              <a:t>일자리 창출</a:t>
            </a:r>
            <a:r>
              <a:rPr lang="en-US" altLang="ko-KR" dirty="0"/>
              <a:t>, </a:t>
            </a:r>
            <a:r>
              <a:rPr lang="ko-KR" altLang="en-US" dirty="0"/>
              <a:t>청년실업 문제</a:t>
            </a:r>
            <a:r>
              <a:rPr lang="en-US" altLang="ko-KR" dirty="0"/>
              <a:t>, </a:t>
            </a:r>
            <a:r>
              <a:rPr lang="ko-KR" altLang="en-US" dirty="0"/>
              <a:t>최저임금</a:t>
            </a:r>
            <a:r>
              <a:rPr lang="en-US" altLang="ko-KR" dirty="0"/>
              <a:t>,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정규직</a:t>
            </a:r>
            <a:r>
              <a:rPr lang="en-US" altLang="ko-KR" dirty="0"/>
              <a:t>·</a:t>
            </a:r>
            <a:r>
              <a:rPr lang="ko-KR" altLang="en-US" dirty="0"/>
              <a:t>비정규직 </a:t>
            </a:r>
            <a:r>
              <a:rPr lang="ko-KR" altLang="en-US" dirty="0" smtClean="0"/>
              <a:t>구별과 </a:t>
            </a:r>
            <a:r>
              <a:rPr lang="ko-KR" altLang="en-US" dirty="0"/>
              <a:t>같은 고용 관련 정책 이슈도 중요성을 잃게 될 </a:t>
            </a:r>
            <a:r>
              <a:rPr lang="ko-KR" altLang="en-US" dirty="0" smtClean="0"/>
              <a:t>것</a:t>
            </a:r>
            <a:endParaRPr lang="en-US" altLang="ko-KR" dirty="0" smtClean="0"/>
          </a:p>
          <a:p>
            <a:pPr fontAlgn="base"/>
            <a:endParaRPr lang="en-US" altLang="ko-KR" dirty="0"/>
          </a:p>
          <a:p>
            <a:pPr fontAlgn="base"/>
            <a:r>
              <a:rPr lang="ko-KR" altLang="en-US" dirty="0"/>
              <a:t>△ </a:t>
            </a:r>
            <a:r>
              <a:rPr lang="ko-KR" altLang="en-US" u="sng" dirty="0">
                <a:solidFill>
                  <a:srgbClr val="FF0000"/>
                </a:solidFill>
              </a:rPr>
              <a:t>‘직업</a:t>
            </a:r>
            <a:r>
              <a:rPr lang="en-US" altLang="ko-KR" u="sng" dirty="0">
                <a:solidFill>
                  <a:srgbClr val="FF0000"/>
                </a:solidFill>
              </a:rPr>
              <a:t>’</a:t>
            </a:r>
            <a:r>
              <a:rPr lang="ko-KR" altLang="en-US" u="sng" dirty="0">
                <a:solidFill>
                  <a:srgbClr val="FF0000"/>
                </a:solidFill>
              </a:rPr>
              <a:t>의 변천</a:t>
            </a:r>
            <a:r>
              <a:rPr lang="ko-KR" altLang="en-US" dirty="0"/>
              <a:t> </a:t>
            </a:r>
          </a:p>
          <a:p>
            <a:pPr fontAlgn="base"/>
            <a:r>
              <a:rPr lang="en-US" altLang="ko-KR" dirty="0"/>
              <a:t>    </a:t>
            </a:r>
            <a:r>
              <a:rPr lang="ko-KR" altLang="en-US" dirty="0"/>
              <a:t>⇒ </a:t>
            </a:r>
            <a:r>
              <a:rPr lang="ko-KR" altLang="en-US" dirty="0" smtClean="0"/>
              <a:t>제조업에서 </a:t>
            </a:r>
            <a:r>
              <a:rPr lang="ko-KR" altLang="en-US" dirty="0"/>
              <a:t>서비스업으로</a:t>
            </a:r>
            <a:r>
              <a:rPr lang="en-US" altLang="ko-KR" dirty="0"/>
              <a:t>, </a:t>
            </a:r>
            <a:r>
              <a:rPr lang="ko-KR" altLang="en-US" dirty="0"/>
              <a:t>인간을 대상으로 한 </a:t>
            </a:r>
            <a:r>
              <a:rPr lang="en-US" altLang="ko-KR" dirty="0"/>
              <a:t>human care </a:t>
            </a:r>
            <a:r>
              <a:rPr lang="ko-KR" altLang="en-US" dirty="0"/>
              <a:t>산업 </a:t>
            </a:r>
            <a:r>
              <a:rPr lang="ko-KR" altLang="en-US" dirty="0" smtClean="0"/>
              <a:t>발전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  </a:t>
            </a:r>
            <a:r>
              <a:rPr lang="ko-KR" altLang="en-US" dirty="0" smtClean="0"/>
              <a:t>취업</a:t>
            </a:r>
            <a:r>
              <a:rPr lang="en-US" altLang="ko-KR" dirty="0" smtClean="0"/>
              <a:t>(</a:t>
            </a:r>
            <a:r>
              <a:rPr lang="ko-KR" altLang="en-US" dirty="0" smtClean="0"/>
              <a:t>수동적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에서 창업</a:t>
            </a:r>
            <a:r>
              <a:rPr lang="en-US" altLang="ko-KR" dirty="0" smtClean="0"/>
              <a:t>(</a:t>
            </a:r>
            <a:r>
              <a:rPr lang="ko-KR" altLang="en-US" dirty="0" smtClean="0"/>
              <a:t>능동적</a:t>
            </a:r>
            <a:r>
              <a:rPr lang="en-US" altLang="ko-KR" dirty="0" smtClean="0"/>
              <a:t>)</a:t>
            </a:r>
            <a:r>
              <a:rPr lang="ko-KR" altLang="en-US" dirty="0" smtClean="0"/>
              <a:t>으로  </a:t>
            </a:r>
            <a:endParaRPr lang="en-US" altLang="ko-KR" dirty="0"/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△ </a:t>
            </a:r>
            <a:r>
              <a:rPr lang="ko-KR" altLang="en-US" u="sng" dirty="0">
                <a:solidFill>
                  <a:srgbClr val="FF0000"/>
                </a:solidFill>
              </a:rPr>
              <a:t>‘</a:t>
            </a:r>
            <a:r>
              <a:rPr lang="ko-KR" altLang="en-US" u="sng" dirty="0" err="1">
                <a:solidFill>
                  <a:srgbClr val="FF0000"/>
                </a:solidFill>
              </a:rPr>
              <a:t>대량실업’</a:t>
            </a:r>
            <a:r>
              <a:rPr lang="ko-KR" altLang="en-US" dirty="0" err="1"/>
              <a:t>과</a:t>
            </a:r>
            <a:r>
              <a:rPr lang="ko-KR" altLang="en-US" dirty="0"/>
              <a:t> 동시에 </a:t>
            </a:r>
            <a:r>
              <a:rPr lang="ko-KR" altLang="en-US" u="sng" dirty="0">
                <a:solidFill>
                  <a:srgbClr val="FF0000"/>
                </a:solidFill>
              </a:rPr>
              <a:t>‘</a:t>
            </a:r>
            <a:r>
              <a:rPr lang="ko-KR" altLang="en-US" u="sng" dirty="0" err="1">
                <a:solidFill>
                  <a:srgbClr val="FF0000"/>
                </a:solidFill>
              </a:rPr>
              <a:t>여가혁명</a:t>
            </a:r>
            <a:r>
              <a:rPr lang="ko-KR" altLang="en-US" u="sng" dirty="0">
                <a:solidFill>
                  <a:srgbClr val="FF0000"/>
                </a:solidFill>
              </a:rPr>
              <a:t>’ </a:t>
            </a:r>
            <a:r>
              <a:rPr lang="ko-KR" altLang="en-US" dirty="0"/>
              <a:t>발생 </a:t>
            </a:r>
          </a:p>
          <a:p>
            <a:pPr fontAlgn="base"/>
            <a:r>
              <a:rPr lang="en-US" altLang="ko-KR" dirty="0" smtClean="0"/>
              <a:t>    - </a:t>
            </a:r>
            <a:r>
              <a:rPr lang="ko-KR" altLang="en-US" dirty="0"/>
              <a:t>과학기술 발전으로 인한 노동의 소멸 ⇒ 실업자 급증</a:t>
            </a:r>
            <a:r>
              <a:rPr lang="en-US" altLang="ko-KR" dirty="0"/>
              <a:t>, </a:t>
            </a:r>
            <a:r>
              <a:rPr lang="ko-KR" altLang="en-US" dirty="0"/>
              <a:t>여가시간 급증</a:t>
            </a:r>
          </a:p>
          <a:p>
            <a:pPr fontAlgn="base"/>
            <a:r>
              <a:rPr lang="en-US" altLang="ko-KR" dirty="0" smtClean="0"/>
              <a:t>    - </a:t>
            </a:r>
            <a:r>
              <a:rPr lang="ko-KR" altLang="en-US" u="sng" dirty="0">
                <a:solidFill>
                  <a:srgbClr val="FF0000"/>
                </a:solidFill>
              </a:rPr>
              <a:t>테크노 마르크시스트</a:t>
            </a:r>
            <a:r>
              <a:rPr lang="en-US" altLang="ko-KR" u="sng" dirty="0">
                <a:solidFill>
                  <a:srgbClr val="FF0000"/>
                </a:solidFill>
              </a:rPr>
              <a:t>(Techno-Marxist)</a:t>
            </a:r>
            <a:r>
              <a:rPr lang="en-US" altLang="ko-KR" dirty="0"/>
              <a:t> : </a:t>
            </a:r>
            <a:r>
              <a:rPr lang="ko-KR" altLang="en-US" dirty="0"/>
              <a:t>여가의 </a:t>
            </a:r>
            <a:r>
              <a:rPr lang="ko-KR" altLang="en-US" dirty="0" err="1"/>
              <a:t>증대현상에</a:t>
            </a:r>
            <a:r>
              <a:rPr lang="ko-KR" altLang="en-US" dirty="0"/>
              <a:t> 대하여 “</a:t>
            </a:r>
            <a:r>
              <a:rPr lang="en-US" altLang="ko-KR" dirty="0"/>
              <a:t>AI</a:t>
            </a:r>
            <a:r>
              <a:rPr lang="ko-KR" altLang="en-US" dirty="0"/>
              <a:t>와 로봇</a:t>
            </a:r>
            <a:r>
              <a:rPr lang="en-US" altLang="ko-KR" dirty="0"/>
              <a:t>,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자동화로 </a:t>
            </a:r>
            <a:r>
              <a:rPr lang="ko-KR" altLang="en-US" u="sng" dirty="0">
                <a:solidFill>
                  <a:srgbClr val="FF0000"/>
                </a:solidFill>
              </a:rPr>
              <a:t>인간은 놀고먹는 새 유토피아 시대</a:t>
            </a:r>
            <a:r>
              <a:rPr lang="ko-KR" altLang="en-US" dirty="0"/>
              <a:t>를 맞이하게 될 것”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⇒ </a:t>
            </a:r>
            <a:r>
              <a:rPr lang="ko-KR" altLang="en-US" dirty="0"/>
              <a:t>‘</a:t>
            </a:r>
            <a:r>
              <a:rPr lang="ko-KR" altLang="en-US" dirty="0" err="1"/>
              <a:t>여가혁명’</a:t>
            </a:r>
            <a:r>
              <a:rPr lang="ko-KR" altLang="en-US" dirty="0" err="1" smtClean="0"/>
              <a:t>이라는</a:t>
            </a:r>
            <a:r>
              <a:rPr lang="ko-KR" altLang="en-US" dirty="0" smtClean="0"/>
              <a:t> 긍정적 표현 </a:t>
            </a:r>
            <a:r>
              <a:rPr lang="en-US" altLang="ko-KR" dirty="0" smtClean="0"/>
              <a:t>(</a:t>
            </a:r>
            <a:r>
              <a:rPr lang="ko-KR" altLang="en-US" dirty="0" smtClean="0"/>
              <a:t>인간은 소비와 여가 즐김</a:t>
            </a:r>
            <a:r>
              <a:rPr lang="en-US" altLang="ko-KR" dirty="0" smtClean="0"/>
              <a:t>)</a:t>
            </a:r>
            <a:endParaRPr lang="ko-KR" altLang="en-US" dirty="0"/>
          </a:p>
          <a:p>
            <a:pPr fontAlgn="base"/>
            <a:r>
              <a:rPr lang="en-US" altLang="ko-KR" dirty="0" smtClean="0"/>
              <a:t>    - </a:t>
            </a:r>
            <a:r>
              <a:rPr lang="en-US" altLang="ko-KR" dirty="0"/>
              <a:t>AI</a:t>
            </a:r>
            <a:r>
              <a:rPr lang="ko-KR" altLang="en-US" dirty="0"/>
              <a:t>와 로봇</a:t>
            </a:r>
            <a:r>
              <a:rPr lang="en-US" altLang="ko-KR" dirty="0"/>
              <a:t>, </a:t>
            </a:r>
            <a:r>
              <a:rPr lang="ko-KR" altLang="en-US" dirty="0"/>
              <a:t>기계의 발전에 따라 근로자들은 </a:t>
            </a:r>
            <a:r>
              <a:rPr lang="ko-KR" altLang="en-US" dirty="0" err="1"/>
              <a:t>임금노동</a:t>
            </a:r>
            <a:r>
              <a:rPr lang="en-US" altLang="ko-KR" dirty="0"/>
              <a:t>(</a:t>
            </a:r>
            <a:r>
              <a:rPr lang="ko-KR" altLang="en-US" dirty="0"/>
              <a:t>고용</a:t>
            </a:r>
            <a:r>
              <a:rPr lang="en-US" altLang="ko-KR" dirty="0"/>
              <a:t>)</a:t>
            </a:r>
            <a:r>
              <a:rPr lang="ko-KR" altLang="en-US" dirty="0"/>
              <a:t>을 벗어나 ‘극대화된 여가</a:t>
            </a:r>
            <a:r>
              <a:rPr lang="ko-KR" altLang="en-US" dirty="0" smtClean="0"/>
              <a:t>’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를 </a:t>
            </a:r>
            <a:r>
              <a:rPr lang="ko-KR" altLang="en-US" dirty="0"/>
              <a:t>즐길 수 있게 된다 </a:t>
            </a:r>
            <a:r>
              <a:rPr lang="en-US" altLang="ko-KR" dirty="0"/>
              <a:t>: </a:t>
            </a:r>
            <a:r>
              <a:rPr lang="ko-KR" altLang="en-US" dirty="0"/>
              <a:t>즉</a:t>
            </a:r>
            <a:r>
              <a:rPr lang="en-US" altLang="ko-KR" dirty="0"/>
              <a:t>, </a:t>
            </a:r>
            <a:r>
              <a:rPr lang="ko-KR" altLang="en-US" dirty="0"/>
              <a:t>생필품이나 돈을 벌기 위해 일하는 노동이 인류 역사상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처음으로 </a:t>
            </a:r>
            <a:r>
              <a:rPr lang="ko-KR" altLang="en-US" dirty="0"/>
              <a:t>사라지고 사람들은 하고 싶은 일만 하는 ‘유토피아</a:t>
            </a:r>
            <a:r>
              <a:rPr lang="en-US" altLang="ko-KR" dirty="0"/>
              <a:t>(</a:t>
            </a:r>
            <a:r>
              <a:rPr lang="ko-KR" altLang="en-US" dirty="0"/>
              <a:t>이상향</a:t>
            </a:r>
            <a:r>
              <a:rPr lang="en-US" altLang="ko-KR" dirty="0"/>
              <a:t>)’ </a:t>
            </a:r>
            <a:r>
              <a:rPr lang="ko-KR" altLang="en-US" dirty="0"/>
              <a:t>사회가 </a:t>
            </a:r>
            <a:r>
              <a:rPr lang="ko-KR" altLang="en-US" dirty="0" smtClean="0"/>
              <a:t>펼쳐질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ko-KR" altLang="en-US" dirty="0" smtClean="0"/>
              <a:t> </a:t>
            </a:r>
            <a:r>
              <a:rPr lang="ko-KR" altLang="en-US" dirty="0"/>
              <a:t>수 있다고 주장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29046" y="84970"/>
            <a:ext cx="526844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4000" algn="just" fontAlgn="base">
              <a:lnSpc>
                <a:spcPct val="160000"/>
              </a:lnSpc>
            </a:pPr>
            <a:r>
              <a:rPr lang="en-US" altLang="ko-KR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IV. </a:t>
            </a:r>
            <a:r>
              <a:rPr lang="ko-KR" altLang="en-US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경제패러다임의 전환에 따른 </a:t>
            </a:r>
            <a:r>
              <a:rPr lang="ko-KR" altLang="en-US" b="1" kern="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교육혁신 </a:t>
            </a:r>
            <a:r>
              <a:rPr lang="ko-KR" altLang="en-US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방향</a:t>
            </a:r>
            <a:endParaRPr lang="en-US" altLang="ko-KR" b="1" kern="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1315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344488" y="784976"/>
            <a:ext cx="3096344" cy="378705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/>
              <a:t>■ </a:t>
            </a:r>
            <a:r>
              <a:rPr lang="ko-KR" altLang="en-US" dirty="0" err="1" smtClean="0"/>
              <a:t>여가혁명과</a:t>
            </a:r>
            <a:r>
              <a:rPr lang="ko-KR" altLang="en-US" dirty="0" smtClean="0"/>
              <a:t> 여유 있는 삶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4488" y="1282613"/>
            <a:ext cx="932620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dirty="0" smtClean="0"/>
              <a:t>△ 칼 </a:t>
            </a:r>
            <a:r>
              <a:rPr lang="ko-KR" altLang="en-US" dirty="0"/>
              <a:t>마르크스</a:t>
            </a:r>
            <a:r>
              <a:rPr lang="en-US" altLang="ko-KR" dirty="0"/>
              <a:t>(Karl Marx</a:t>
            </a:r>
            <a:r>
              <a:rPr lang="en-US" altLang="ko-KR" dirty="0" smtClean="0"/>
              <a:t>) : </a:t>
            </a:r>
            <a:r>
              <a:rPr lang="ko-KR" altLang="en-US" dirty="0" smtClean="0"/>
              <a:t>그의 </a:t>
            </a:r>
            <a:r>
              <a:rPr lang="ko-KR" altLang="en-US" dirty="0"/>
              <a:t>저서 </a:t>
            </a:r>
            <a:r>
              <a:rPr lang="en-US" altLang="ko-KR" dirty="0"/>
              <a:t>『</a:t>
            </a:r>
            <a:r>
              <a:rPr lang="ko-KR" altLang="en-US" dirty="0"/>
              <a:t>독일 이데올로기</a:t>
            </a:r>
            <a:r>
              <a:rPr lang="en-US" altLang="ko-KR" dirty="0"/>
              <a:t>(</a:t>
            </a:r>
            <a:r>
              <a:rPr lang="en-US" altLang="ko-KR" i="1" dirty="0"/>
              <a:t>Die Deutsche </a:t>
            </a:r>
            <a:r>
              <a:rPr lang="en-US" altLang="ko-KR" i="1" dirty="0" err="1"/>
              <a:t>Ideologie</a:t>
            </a:r>
            <a:r>
              <a:rPr lang="en-US" altLang="ko-KR" dirty="0" smtClean="0"/>
              <a:t>)』</a:t>
            </a:r>
            <a:r>
              <a:rPr lang="en-US" altLang="ko-KR" dirty="0"/>
              <a:t> </a:t>
            </a:r>
            <a:r>
              <a:rPr lang="en-US" altLang="ko-KR" dirty="0" smtClean="0"/>
              <a:t>(1845-6)</a:t>
            </a:r>
            <a:r>
              <a:rPr lang="ko-KR" altLang="en-US" dirty="0" smtClean="0"/>
              <a:t>에서 </a:t>
            </a:r>
            <a:r>
              <a:rPr lang="ko-KR" altLang="en-US" u="sng" dirty="0"/>
              <a:t>“누구나 사냥꾼이나 어부나 목동이나 비평가가 되지 않더라도 아침에는 사냥하고</a:t>
            </a:r>
            <a:r>
              <a:rPr lang="en-US" altLang="ko-KR" u="sng" dirty="0"/>
              <a:t>, </a:t>
            </a:r>
            <a:r>
              <a:rPr lang="ko-KR" altLang="en-US" u="sng" dirty="0"/>
              <a:t>오후에는 물고기를 잡고</a:t>
            </a:r>
            <a:r>
              <a:rPr lang="en-US" altLang="ko-KR" u="sng" dirty="0"/>
              <a:t>, </a:t>
            </a:r>
            <a:r>
              <a:rPr lang="ko-KR" altLang="en-US" u="sng" dirty="0"/>
              <a:t>저녁에는 가축을 기르고</a:t>
            </a:r>
            <a:r>
              <a:rPr lang="en-US" altLang="ko-KR" u="sng" dirty="0"/>
              <a:t>, </a:t>
            </a:r>
            <a:r>
              <a:rPr lang="ko-KR" altLang="en-US" u="sng" dirty="0"/>
              <a:t>저녁 식사를 하고 나서는 비평을 하는 날이 올 것이다</a:t>
            </a:r>
            <a:r>
              <a:rPr lang="en-US" altLang="ko-KR" u="sng" dirty="0"/>
              <a:t>.”</a:t>
            </a:r>
            <a:r>
              <a:rPr lang="ko-KR" altLang="en-US" dirty="0"/>
              <a:t>라고 </a:t>
            </a:r>
            <a:r>
              <a:rPr lang="ko-KR" altLang="en-US" dirty="0" smtClean="0"/>
              <a:t>여유 </a:t>
            </a:r>
            <a:r>
              <a:rPr lang="ko-KR" altLang="en-US" dirty="0"/>
              <a:t>있는 삶을 </a:t>
            </a:r>
            <a:r>
              <a:rPr lang="ko-KR" altLang="en-US" dirty="0" smtClean="0"/>
              <a:t>예찬</a:t>
            </a:r>
            <a:endParaRPr lang="en-US" altLang="ko-KR" dirty="0" smtClean="0"/>
          </a:p>
          <a:p>
            <a:pPr fontAlgn="base"/>
            <a:endParaRPr lang="en-US" altLang="ko-KR" dirty="0"/>
          </a:p>
          <a:p>
            <a:pPr fontAlgn="base"/>
            <a:r>
              <a:rPr lang="ko-KR" altLang="en-US" dirty="0"/>
              <a:t>△ </a:t>
            </a:r>
            <a:r>
              <a:rPr lang="ko-KR" altLang="en-US" dirty="0" err="1" smtClean="0"/>
              <a:t>벤저민</a:t>
            </a:r>
            <a:r>
              <a:rPr lang="ko-KR" altLang="en-US" dirty="0" smtClean="0"/>
              <a:t> </a:t>
            </a:r>
            <a:r>
              <a:rPr lang="ko-KR" altLang="en-US" dirty="0"/>
              <a:t>프랭클린</a:t>
            </a:r>
            <a:r>
              <a:rPr lang="en-US" altLang="ko-KR" dirty="0"/>
              <a:t>(Benjamin Franklin</a:t>
            </a:r>
            <a:r>
              <a:rPr lang="en-US" altLang="ko-KR" dirty="0" smtClean="0"/>
              <a:t>) : </a:t>
            </a:r>
            <a:r>
              <a:rPr lang="ko-KR" altLang="en-US" u="sng" dirty="0" smtClean="0"/>
              <a:t>“</a:t>
            </a:r>
            <a:r>
              <a:rPr lang="ko-KR" altLang="en-US" u="sng" dirty="0"/>
              <a:t>종국에 가서는 하루에 </a:t>
            </a:r>
            <a:r>
              <a:rPr lang="en-US" altLang="ko-KR" u="sng" dirty="0"/>
              <a:t>4</a:t>
            </a:r>
            <a:r>
              <a:rPr lang="ko-KR" altLang="en-US" u="sng" dirty="0"/>
              <a:t>시간 정도만 일하면 충분하다</a:t>
            </a:r>
            <a:r>
              <a:rPr lang="ko-KR" altLang="en-US" u="sng" dirty="0" smtClean="0"/>
              <a:t>”</a:t>
            </a:r>
            <a:endParaRPr lang="en-US" altLang="ko-KR" u="sng" dirty="0" smtClean="0"/>
          </a:p>
          <a:p>
            <a:pPr fontAlgn="base"/>
            <a:endParaRPr lang="en-US" altLang="ko-KR" dirty="0"/>
          </a:p>
          <a:p>
            <a:pPr fontAlgn="base"/>
            <a:r>
              <a:rPr lang="ko-KR" altLang="en-US" dirty="0" smtClean="0"/>
              <a:t>△ 존 </a:t>
            </a:r>
            <a:r>
              <a:rPr lang="ko-KR" altLang="en-US" dirty="0" err="1"/>
              <a:t>메이너드</a:t>
            </a:r>
            <a:r>
              <a:rPr lang="ko-KR" altLang="en-US" dirty="0"/>
              <a:t> </a:t>
            </a:r>
            <a:r>
              <a:rPr lang="ko-KR" altLang="en-US" dirty="0" err="1"/>
              <a:t>케인스</a:t>
            </a:r>
            <a:r>
              <a:rPr lang="ko-KR" altLang="en-US" dirty="0"/>
              <a:t> </a:t>
            </a:r>
            <a:r>
              <a:rPr lang="en-US" altLang="ko-KR" dirty="0"/>
              <a:t>(John Maynard Keynes</a:t>
            </a:r>
            <a:r>
              <a:rPr lang="en-US" altLang="ko-KR" dirty="0" smtClean="0"/>
              <a:t>) : </a:t>
            </a:r>
            <a:r>
              <a:rPr lang="ko-KR" altLang="en-US" u="sng" dirty="0" smtClean="0"/>
              <a:t>“</a:t>
            </a:r>
            <a:r>
              <a:rPr lang="ko-KR" altLang="en-US" u="sng" dirty="0"/>
              <a:t>인류는 </a:t>
            </a:r>
            <a:r>
              <a:rPr lang="en-US" altLang="ko-KR" u="sng" dirty="0"/>
              <a:t>2030</a:t>
            </a:r>
            <a:r>
              <a:rPr lang="ko-KR" altLang="en-US" u="sng" dirty="0"/>
              <a:t>년이면 주당 </a:t>
            </a:r>
            <a:r>
              <a:rPr lang="en-US" altLang="ko-KR" u="sng" dirty="0"/>
              <a:t>15</a:t>
            </a:r>
            <a:r>
              <a:rPr lang="ko-KR" altLang="en-US" u="sng" dirty="0"/>
              <a:t>시간만 일할 것이고 무한한 여가시간을 보내야 하는 과제에 직면할 것</a:t>
            </a:r>
            <a:r>
              <a:rPr lang="ko-KR" altLang="en-US" u="sng" dirty="0" smtClean="0"/>
              <a:t>”</a:t>
            </a:r>
            <a:endParaRPr lang="en-US" altLang="ko-KR" u="sng" dirty="0" smtClean="0"/>
          </a:p>
          <a:p>
            <a:pPr fontAlgn="base"/>
            <a:endParaRPr lang="ko-KR" altLang="en-US" u="sng" dirty="0"/>
          </a:p>
          <a:p>
            <a:pPr fontAlgn="base"/>
            <a:r>
              <a:rPr lang="ko-KR" altLang="en-US" dirty="0"/>
              <a:t>△ </a:t>
            </a:r>
            <a:r>
              <a:rPr lang="ko-KR" altLang="en-US" dirty="0" smtClean="0"/>
              <a:t>존 </a:t>
            </a:r>
            <a:r>
              <a:rPr lang="ko-KR" altLang="en-US" dirty="0"/>
              <a:t>스튜어트 밀</a:t>
            </a:r>
            <a:r>
              <a:rPr lang="en-US" altLang="ko-KR" dirty="0"/>
              <a:t>(John Stuart Mill</a:t>
            </a:r>
            <a:r>
              <a:rPr lang="en-US" altLang="ko-KR" dirty="0" smtClean="0"/>
              <a:t>) :</a:t>
            </a:r>
            <a:r>
              <a:rPr lang="ko-KR" altLang="en-US" dirty="0" smtClean="0"/>
              <a:t> </a:t>
            </a:r>
            <a:r>
              <a:rPr lang="ko-KR" altLang="en-US" u="sng" dirty="0"/>
              <a:t>“더욱 증가하는 부를 가장 잘 활용하는 방식은 여가를 늘리는 것</a:t>
            </a:r>
            <a:r>
              <a:rPr lang="ko-KR" altLang="en-US" u="sng" dirty="0" smtClean="0"/>
              <a:t>”</a:t>
            </a:r>
            <a:r>
              <a:rPr lang="ko-KR" altLang="en-US" dirty="0" smtClean="0"/>
              <a:t> </a:t>
            </a:r>
            <a:r>
              <a:rPr lang="en-US" altLang="ko-KR" dirty="0" smtClean="0"/>
              <a:t>/ </a:t>
            </a:r>
            <a:r>
              <a:rPr lang="ko-KR" altLang="en-US" u="sng" dirty="0" smtClean="0"/>
              <a:t>“</a:t>
            </a:r>
            <a:r>
              <a:rPr lang="ko-KR" altLang="en-US" u="sng" dirty="0"/>
              <a:t>기술은 근로시간을 최대한 줄이는 용도로 쓰여야 </a:t>
            </a:r>
            <a:r>
              <a:rPr lang="ko-KR" altLang="en-US" u="sng" dirty="0" err="1"/>
              <a:t>한다”</a:t>
            </a:r>
            <a:r>
              <a:rPr lang="ko-KR" altLang="en-US" dirty="0" err="1"/>
              <a:t>고</a:t>
            </a:r>
            <a:r>
              <a:rPr lang="ko-KR" altLang="en-US" dirty="0"/>
              <a:t> 강조</a:t>
            </a:r>
          </a:p>
          <a:p>
            <a:pPr fontAlgn="base"/>
            <a:endParaRPr lang="ko-KR" altLang="en-US" dirty="0"/>
          </a:p>
          <a:p>
            <a:pPr fontAlgn="base"/>
            <a:r>
              <a:rPr lang="ko-KR" altLang="en-US" dirty="0" smtClean="0"/>
              <a:t>△ </a:t>
            </a:r>
            <a:r>
              <a:rPr lang="en-US" altLang="ko-KR" dirty="0" err="1"/>
              <a:t>버나드</a:t>
            </a:r>
            <a:r>
              <a:rPr lang="en-US" altLang="ko-KR" dirty="0"/>
              <a:t> 쇼(George Bernard Shaw</a:t>
            </a:r>
            <a:r>
              <a:rPr lang="en-US" altLang="ko-KR" dirty="0" smtClean="0"/>
              <a:t>) : </a:t>
            </a:r>
            <a:r>
              <a:rPr lang="en-US" altLang="ko-KR" u="sng" dirty="0" smtClean="0"/>
              <a:t>“2000</a:t>
            </a:r>
            <a:r>
              <a:rPr lang="en-US" altLang="ko-KR" u="sng" dirty="0"/>
              <a:t>년이 </a:t>
            </a:r>
            <a:r>
              <a:rPr lang="en-US" altLang="ko-KR" u="sng" dirty="0" err="1"/>
              <a:t>되면</a:t>
            </a:r>
            <a:r>
              <a:rPr lang="en-US" altLang="ko-KR" u="sng" dirty="0"/>
              <a:t> </a:t>
            </a:r>
            <a:r>
              <a:rPr lang="en-US" altLang="ko-KR" u="sng" dirty="0" err="1"/>
              <a:t>근로자들은</a:t>
            </a:r>
            <a:r>
              <a:rPr lang="en-US" altLang="ko-KR" u="sng" dirty="0"/>
              <a:t> </a:t>
            </a:r>
            <a:r>
              <a:rPr lang="en-US" altLang="ko-KR" u="sng" dirty="0" err="1"/>
              <a:t>하루</a:t>
            </a:r>
            <a:r>
              <a:rPr lang="en-US" altLang="ko-KR" u="sng" dirty="0"/>
              <a:t> 2시간만 </a:t>
            </a:r>
            <a:r>
              <a:rPr lang="en-US" altLang="ko-KR" u="sng" dirty="0" err="1" smtClean="0"/>
              <a:t>일하리라”</a:t>
            </a:r>
            <a:r>
              <a:rPr lang="en-US" altLang="ko-KR" dirty="0" err="1" smtClean="0"/>
              <a:t>고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전망</a:t>
            </a:r>
            <a:endParaRPr lang="en-US" altLang="ko-KR" dirty="0" smtClean="0"/>
          </a:p>
          <a:p>
            <a:pPr fontAlgn="base"/>
            <a:endParaRPr lang="en-US" altLang="ko-KR" dirty="0"/>
          </a:p>
          <a:p>
            <a:pPr fontAlgn="base"/>
            <a:r>
              <a:rPr lang="ko-KR" altLang="en-US" dirty="0"/>
              <a:t>△ </a:t>
            </a:r>
            <a:r>
              <a:rPr lang="ko-KR" altLang="en-US" dirty="0" smtClean="0"/>
              <a:t>오스카 </a:t>
            </a:r>
            <a:r>
              <a:rPr lang="ko-KR" altLang="en-US" dirty="0"/>
              <a:t>와일드</a:t>
            </a:r>
            <a:r>
              <a:rPr lang="en-US" altLang="ko-KR" dirty="0"/>
              <a:t>(Oscar Wild</a:t>
            </a:r>
            <a:r>
              <a:rPr lang="en-US" altLang="ko-KR" dirty="0" smtClean="0"/>
              <a:t>) : </a:t>
            </a:r>
            <a:r>
              <a:rPr lang="en-US" altLang="ko-KR" u="sng" dirty="0" smtClean="0"/>
              <a:t>“</a:t>
            </a:r>
            <a:r>
              <a:rPr lang="ko-KR" altLang="en-US" u="sng" dirty="0" smtClean="0"/>
              <a:t>고대 </a:t>
            </a:r>
            <a:r>
              <a:rPr lang="ko-KR" altLang="en-US" u="sng" dirty="0"/>
              <a:t>그리스가 노예제도를 바탕으로 문명을 꽃피운 것처럼 </a:t>
            </a:r>
            <a:r>
              <a:rPr lang="ko-KR" altLang="en-US" u="sng" dirty="0" smtClean="0"/>
              <a:t>세계의 </a:t>
            </a:r>
            <a:r>
              <a:rPr lang="ko-KR" altLang="en-US" u="sng" dirty="0"/>
              <a:t>미래는 기계노예제도에 의존한다</a:t>
            </a:r>
            <a:r>
              <a:rPr lang="ko-KR" altLang="en-US" u="sng" dirty="0" smtClean="0"/>
              <a:t>”</a:t>
            </a:r>
            <a:endParaRPr lang="ko-KR" altLang="en-US" u="sng" dirty="0"/>
          </a:p>
        </p:txBody>
      </p:sp>
    </p:spTree>
    <p:extLst>
      <p:ext uri="{BB962C8B-B14F-4D97-AF65-F5344CB8AC3E}">
        <p14:creationId xmlns:p14="http://schemas.microsoft.com/office/powerpoint/2010/main" val="173431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8637380" y="6385518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20820" y="745322"/>
            <a:ext cx="9326201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dirty="0" smtClean="0"/>
          </a:p>
          <a:p>
            <a:pPr fontAlgn="base"/>
            <a:endParaRPr lang="en-US" altLang="ko-KR" dirty="0" smtClean="0"/>
          </a:p>
          <a:p>
            <a:pPr fontAlgn="base"/>
            <a:r>
              <a:rPr lang="en-US" altLang="ko-KR" b="1" dirty="0"/>
              <a:t>[</a:t>
            </a:r>
            <a:r>
              <a:rPr lang="ko-KR" altLang="en-US" b="1" dirty="0"/>
              <a:t>견해</a:t>
            </a:r>
            <a:r>
              <a:rPr lang="en-US" altLang="ko-KR" b="1" dirty="0"/>
              <a:t>]</a:t>
            </a:r>
            <a:r>
              <a:rPr lang="en-US" altLang="ko-KR" dirty="0"/>
              <a:t> </a:t>
            </a:r>
            <a:endParaRPr lang="en-US" altLang="ko-KR" dirty="0" smtClean="0"/>
          </a:p>
          <a:p>
            <a:pPr fontAlgn="base"/>
            <a:endParaRPr lang="en-US" altLang="ko-KR" dirty="0" smtClean="0"/>
          </a:p>
          <a:p>
            <a:pPr marL="342900" indent="-342900" fontAlgn="base">
              <a:buAutoNum type="arabicParenBoth"/>
            </a:pPr>
            <a:r>
              <a:rPr lang="ko-KR" altLang="en-US" dirty="0" smtClean="0"/>
              <a:t>과학기술 </a:t>
            </a:r>
            <a:r>
              <a:rPr lang="ko-KR" altLang="en-US" dirty="0"/>
              <a:t>발전이 우리를 </a:t>
            </a:r>
            <a:r>
              <a:rPr lang="ko-KR" altLang="en-US" u="sng" dirty="0"/>
              <a:t>편리</a:t>
            </a:r>
            <a:r>
              <a:rPr lang="ko-KR" altLang="en-US" dirty="0"/>
              <a:t>하게 해 주기는 하지만 반드시 우리를 </a:t>
            </a:r>
            <a:r>
              <a:rPr lang="ko-KR" altLang="en-US" u="sng" dirty="0"/>
              <a:t>행복</a:t>
            </a:r>
            <a:r>
              <a:rPr lang="ko-KR" altLang="en-US" dirty="0"/>
              <a:t>하게 만드는 것은 아니다</a:t>
            </a:r>
            <a:r>
              <a:rPr lang="en-US" altLang="ko-KR" dirty="0" smtClean="0"/>
              <a:t>!! (</a:t>
            </a:r>
            <a:r>
              <a:rPr lang="ko-KR" altLang="en-US" dirty="0" smtClean="0"/>
              <a:t>예</a:t>
            </a:r>
            <a:r>
              <a:rPr lang="en-US" altLang="ko-KR" dirty="0" smtClean="0"/>
              <a:t>: </a:t>
            </a:r>
            <a:r>
              <a:rPr lang="ko-KR" altLang="en-US" dirty="0" smtClean="0"/>
              <a:t>스마트폰</a:t>
            </a:r>
            <a:r>
              <a:rPr lang="en-US" altLang="ko-KR" dirty="0" smtClean="0"/>
              <a:t>, AI, </a:t>
            </a:r>
            <a:r>
              <a:rPr lang="ko-KR" altLang="en-US" dirty="0" smtClean="0"/>
              <a:t>인터넷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카톡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드론</a:t>
            </a:r>
            <a:r>
              <a:rPr lang="en-US" altLang="ko-KR" dirty="0" smtClean="0"/>
              <a:t>, CCTV, </a:t>
            </a:r>
            <a:r>
              <a:rPr lang="ko-KR" altLang="en-US" dirty="0" err="1" smtClean="0"/>
              <a:t>블록체인</a:t>
            </a:r>
            <a:r>
              <a:rPr lang="en-US" altLang="ko-KR" dirty="0" smtClean="0"/>
              <a:t>)</a:t>
            </a:r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⇒</a:t>
            </a:r>
            <a:r>
              <a:rPr lang="en-US" altLang="ko-KR" dirty="0" smtClean="0"/>
              <a:t> </a:t>
            </a:r>
            <a:r>
              <a:rPr lang="en-US" altLang="ko-KR" u="sng" dirty="0" smtClean="0"/>
              <a:t>“</a:t>
            </a:r>
            <a:r>
              <a:rPr lang="ko-KR" altLang="en-US" u="sng" dirty="0" smtClean="0"/>
              <a:t>어떻게 하면 인간이 사람답게</a:t>
            </a:r>
            <a:r>
              <a:rPr lang="en-US" altLang="ko-KR" u="sng" dirty="0" smtClean="0"/>
              <a:t>, </a:t>
            </a:r>
            <a:r>
              <a:rPr lang="ko-KR" altLang="en-US" u="sng" dirty="0" smtClean="0"/>
              <a:t>행복하게 살 수 있을까</a:t>
            </a:r>
            <a:r>
              <a:rPr lang="en-US" altLang="ko-KR" u="sng" dirty="0" smtClean="0"/>
              <a:t>?” </a:t>
            </a:r>
            <a:r>
              <a:rPr lang="en-US" altLang="ko-KR" dirty="0" smtClean="0"/>
              <a:t>4</a:t>
            </a:r>
            <a:r>
              <a:rPr lang="ko-KR" altLang="en-US" dirty="0" err="1" smtClean="0"/>
              <a:t>차산업혁명</a:t>
            </a:r>
            <a:r>
              <a:rPr lang="ko-KR" altLang="en-US" dirty="0" smtClean="0"/>
              <a:t> 시대의 화두</a:t>
            </a:r>
            <a:r>
              <a:rPr lang="en-US" altLang="ko-KR" dirty="0" smtClean="0"/>
              <a:t> :</a:t>
            </a:r>
          </a:p>
          <a:p>
            <a:pPr fontAlgn="base"/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       </a:t>
            </a:r>
            <a:r>
              <a:rPr lang="ko-KR" altLang="en-US" u="sng" dirty="0" err="1" smtClean="0">
                <a:solidFill>
                  <a:srgbClr val="FF0000"/>
                </a:solidFill>
              </a:rPr>
              <a:t>기술중심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  <a:r>
              <a:rPr lang="ko-KR" altLang="en-US" dirty="0">
                <a:solidFill>
                  <a:srgbClr val="FF0000"/>
                </a:solidFill>
              </a:rPr>
              <a:t>교육에서 </a:t>
            </a:r>
            <a:r>
              <a:rPr lang="ko-KR" altLang="en-US" u="sng" dirty="0">
                <a:solidFill>
                  <a:srgbClr val="FF0000"/>
                </a:solidFill>
              </a:rPr>
              <a:t>인간중심</a:t>
            </a:r>
            <a:r>
              <a:rPr lang="ko-KR" altLang="en-US" dirty="0">
                <a:solidFill>
                  <a:srgbClr val="FF0000"/>
                </a:solidFill>
              </a:rPr>
              <a:t> </a:t>
            </a:r>
            <a:r>
              <a:rPr lang="ko-KR" altLang="en-US" dirty="0" smtClean="0">
                <a:solidFill>
                  <a:srgbClr val="FF0000"/>
                </a:solidFill>
              </a:rPr>
              <a:t>교육으로 전환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 fontAlgn="base"/>
            <a:r>
              <a:rPr lang="ko-KR" altLang="en-US" sz="1400" dirty="0" smtClean="0">
                <a:solidFill>
                  <a:schemeClr val="tx2"/>
                </a:solidFill>
              </a:rPr>
              <a:t>       </a:t>
            </a:r>
            <a:r>
              <a:rPr lang="en-US" altLang="ko-KR" sz="1400" dirty="0" smtClean="0">
                <a:solidFill>
                  <a:schemeClr val="tx2"/>
                </a:solidFill>
              </a:rPr>
              <a:t> [* 2035</a:t>
            </a:r>
            <a:r>
              <a:rPr lang="ko-KR" altLang="en-US" sz="1400" dirty="0">
                <a:solidFill>
                  <a:schemeClr val="tx2"/>
                </a:solidFill>
              </a:rPr>
              <a:t>년 </a:t>
            </a:r>
            <a:r>
              <a:rPr lang="ko-KR" altLang="en-US" sz="1400" u="sng" dirty="0">
                <a:solidFill>
                  <a:schemeClr val="tx2"/>
                </a:solidFill>
              </a:rPr>
              <a:t>특이점</a:t>
            </a:r>
            <a:r>
              <a:rPr lang="en-US" altLang="ko-KR" sz="1400" u="sng" dirty="0">
                <a:solidFill>
                  <a:schemeClr val="tx2"/>
                </a:solidFill>
              </a:rPr>
              <a:t>(Singularity) </a:t>
            </a:r>
            <a:r>
              <a:rPr lang="ko-KR" altLang="en-US" sz="1400" dirty="0">
                <a:solidFill>
                  <a:schemeClr val="tx2"/>
                </a:solidFill>
              </a:rPr>
              <a:t>도래 ⇒ </a:t>
            </a:r>
            <a:r>
              <a:rPr lang="ko-KR" altLang="en-US" sz="1400" dirty="0" smtClean="0">
                <a:solidFill>
                  <a:schemeClr val="tx2"/>
                </a:solidFill>
              </a:rPr>
              <a:t>인간이 중심에 있지 않은 기술발전은 위험</a:t>
            </a:r>
            <a:r>
              <a:rPr lang="en-US" altLang="ko-KR" sz="1400" dirty="0" smtClean="0">
                <a:solidFill>
                  <a:schemeClr val="tx2"/>
                </a:solidFill>
              </a:rPr>
              <a:t>!]</a:t>
            </a:r>
          </a:p>
          <a:p>
            <a:pPr fontAlgn="base"/>
            <a:r>
              <a:rPr lang="en-US" altLang="ko-KR" sz="1400" dirty="0" smtClean="0">
                <a:solidFill>
                  <a:schemeClr val="tx2"/>
                </a:solidFill>
              </a:rPr>
              <a:t>        [* </a:t>
            </a:r>
            <a:r>
              <a:rPr lang="ko-KR" altLang="en-US" sz="1400" dirty="0" smtClean="0">
                <a:solidFill>
                  <a:schemeClr val="tx2"/>
                </a:solidFill>
              </a:rPr>
              <a:t>美 </a:t>
            </a:r>
            <a:r>
              <a:rPr lang="en-US" altLang="ko-KR" sz="1400" u="sng" dirty="0" smtClean="0">
                <a:solidFill>
                  <a:schemeClr val="tx2"/>
                </a:solidFill>
              </a:rPr>
              <a:t>‘</a:t>
            </a:r>
            <a:r>
              <a:rPr lang="ko-KR" altLang="en-US" sz="1400" u="sng" dirty="0" err="1" smtClean="0">
                <a:solidFill>
                  <a:schemeClr val="tx2"/>
                </a:solidFill>
              </a:rPr>
              <a:t>아실로마</a:t>
            </a:r>
            <a:r>
              <a:rPr lang="ko-KR" altLang="en-US" sz="1400" u="sng" dirty="0" smtClean="0">
                <a:solidFill>
                  <a:schemeClr val="tx2"/>
                </a:solidFill>
              </a:rPr>
              <a:t> </a:t>
            </a:r>
            <a:r>
              <a:rPr lang="en-US" altLang="ko-KR" sz="1400" u="sng" dirty="0" smtClean="0">
                <a:solidFill>
                  <a:schemeClr val="tx2"/>
                </a:solidFill>
              </a:rPr>
              <a:t>AI </a:t>
            </a:r>
            <a:r>
              <a:rPr lang="ko-KR" altLang="en-US" sz="1400" u="sng" dirty="0" smtClean="0">
                <a:solidFill>
                  <a:schemeClr val="tx2"/>
                </a:solidFill>
              </a:rPr>
              <a:t>원칙</a:t>
            </a:r>
            <a:r>
              <a:rPr lang="en-US" altLang="ko-KR" sz="1400" u="sng" dirty="0" smtClean="0">
                <a:solidFill>
                  <a:schemeClr val="tx2"/>
                </a:solidFill>
              </a:rPr>
              <a:t>’</a:t>
            </a:r>
            <a:r>
              <a:rPr lang="en-US" altLang="ko-KR" sz="1400" dirty="0" smtClean="0">
                <a:solidFill>
                  <a:schemeClr val="tx2"/>
                </a:solidFill>
              </a:rPr>
              <a:t> (2017. 1) (AI </a:t>
            </a:r>
            <a:r>
              <a:rPr lang="ko-KR" altLang="en-US" sz="1400" dirty="0">
                <a:solidFill>
                  <a:schemeClr val="tx2"/>
                </a:solidFill>
              </a:rPr>
              <a:t>연구지원 비영리단체 ‘</a:t>
            </a:r>
            <a:r>
              <a:rPr lang="ko-KR" altLang="en-US" sz="1400" dirty="0" err="1">
                <a:solidFill>
                  <a:schemeClr val="tx2"/>
                </a:solidFill>
              </a:rPr>
              <a:t>퓨처</a:t>
            </a:r>
            <a:r>
              <a:rPr lang="ko-KR" altLang="en-US" sz="1400" dirty="0">
                <a:solidFill>
                  <a:schemeClr val="tx2"/>
                </a:solidFill>
              </a:rPr>
              <a:t> 오브 라이프</a:t>
            </a:r>
            <a:r>
              <a:rPr lang="ko-KR" altLang="en-US" sz="1400" dirty="0" smtClean="0">
                <a:solidFill>
                  <a:schemeClr val="tx2"/>
                </a:solidFill>
              </a:rPr>
              <a:t>’</a:t>
            </a:r>
            <a:r>
              <a:rPr lang="en-US" altLang="ko-KR" sz="1400" dirty="0" smtClean="0">
                <a:solidFill>
                  <a:schemeClr val="tx2"/>
                </a:solidFill>
              </a:rPr>
              <a:t>) </a:t>
            </a:r>
            <a:r>
              <a:rPr lang="ko-KR" altLang="en-US" sz="1400" dirty="0" smtClean="0">
                <a:solidFill>
                  <a:schemeClr val="tx2"/>
                </a:solidFill>
              </a:rPr>
              <a:t>총 </a:t>
            </a:r>
            <a:r>
              <a:rPr lang="en-US" altLang="ko-KR" sz="1400" dirty="0" smtClean="0">
                <a:solidFill>
                  <a:schemeClr val="tx2"/>
                </a:solidFill>
              </a:rPr>
              <a:t>23</a:t>
            </a:r>
            <a:r>
              <a:rPr lang="ko-KR" altLang="en-US" sz="1400" dirty="0" smtClean="0">
                <a:solidFill>
                  <a:schemeClr val="tx2"/>
                </a:solidFill>
              </a:rPr>
              <a:t>개 항 </a:t>
            </a:r>
            <a:r>
              <a:rPr lang="en-US" altLang="ko-KR" sz="1400" dirty="0" smtClean="0">
                <a:solidFill>
                  <a:schemeClr val="tx2"/>
                </a:solidFill>
              </a:rPr>
              <a:t>: </a:t>
            </a:r>
          </a:p>
          <a:p>
            <a:pPr fontAlgn="base"/>
            <a:r>
              <a:rPr lang="en-US" altLang="ko-KR" sz="1400" dirty="0">
                <a:solidFill>
                  <a:schemeClr val="tx2"/>
                </a:solidFill>
              </a:rPr>
              <a:t> </a:t>
            </a:r>
            <a:r>
              <a:rPr lang="en-US" altLang="ko-KR" sz="1400" dirty="0" smtClean="0">
                <a:solidFill>
                  <a:schemeClr val="tx2"/>
                </a:solidFill>
              </a:rPr>
              <a:t>          </a:t>
            </a:r>
            <a:r>
              <a:rPr lang="en-US" altLang="ko-KR" sz="1400" u="sng" dirty="0" smtClean="0">
                <a:solidFill>
                  <a:schemeClr val="tx2"/>
                </a:solidFill>
              </a:rPr>
              <a:t>“AI</a:t>
            </a:r>
            <a:r>
              <a:rPr lang="ko-KR" altLang="en-US" sz="1400" u="sng" dirty="0">
                <a:solidFill>
                  <a:schemeClr val="tx2"/>
                </a:solidFill>
              </a:rPr>
              <a:t>의 목표와 행동은 인간의 가치와 일치해야 </a:t>
            </a:r>
            <a:r>
              <a:rPr lang="ko-KR" altLang="en-US" sz="1400" u="sng" dirty="0" smtClean="0">
                <a:solidFill>
                  <a:schemeClr val="tx2"/>
                </a:solidFill>
              </a:rPr>
              <a:t>한다</a:t>
            </a:r>
            <a:r>
              <a:rPr lang="en-US" altLang="ko-KR" sz="1400" u="sng" dirty="0" smtClean="0">
                <a:solidFill>
                  <a:schemeClr val="tx2"/>
                </a:solidFill>
              </a:rPr>
              <a:t>” / “</a:t>
            </a:r>
            <a:r>
              <a:rPr lang="ko-KR" altLang="en-US" sz="1400" u="sng" dirty="0" smtClean="0">
                <a:solidFill>
                  <a:schemeClr val="tx2"/>
                </a:solidFill>
              </a:rPr>
              <a:t>자기복제를 통해 빠르게 </a:t>
            </a:r>
            <a:r>
              <a:rPr lang="ko-KR" altLang="en-US" sz="1400" u="sng" dirty="0">
                <a:solidFill>
                  <a:schemeClr val="tx2"/>
                </a:solidFill>
              </a:rPr>
              <a:t>성능이 향상된 </a:t>
            </a:r>
            <a:r>
              <a:rPr lang="en-US" altLang="ko-KR" sz="1400" u="sng" dirty="0" smtClean="0">
                <a:solidFill>
                  <a:schemeClr val="tx2"/>
                </a:solidFill>
              </a:rPr>
              <a:t>AI</a:t>
            </a:r>
            <a:r>
              <a:rPr lang="ko-KR" altLang="en-US" sz="1400" u="sng" dirty="0" smtClean="0">
                <a:solidFill>
                  <a:schemeClr val="tx2"/>
                </a:solidFill>
              </a:rPr>
              <a:t>는</a:t>
            </a:r>
            <a:endParaRPr lang="en-US" altLang="ko-KR" sz="1400" u="sng" dirty="0" smtClean="0">
              <a:solidFill>
                <a:schemeClr val="tx2"/>
              </a:solidFill>
            </a:endParaRPr>
          </a:p>
          <a:p>
            <a:pPr fontAlgn="base"/>
            <a:r>
              <a:rPr lang="en-US" altLang="ko-KR" sz="1400" dirty="0">
                <a:solidFill>
                  <a:schemeClr val="tx2"/>
                </a:solidFill>
              </a:rPr>
              <a:t> </a:t>
            </a:r>
            <a:r>
              <a:rPr lang="en-US" altLang="ko-KR" sz="1400" dirty="0" smtClean="0">
                <a:solidFill>
                  <a:schemeClr val="tx2"/>
                </a:solidFill>
              </a:rPr>
              <a:t>         </a:t>
            </a:r>
            <a:r>
              <a:rPr lang="ko-KR" altLang="en-US" sz="1400" dirty="0" smtClean="0">
                <a:solidFill>
                  <a:schemeClr val="tx2"/>
                </a:solidFill>
              </a:rPr>
              <a:t> </a:t>
            </a:r>
            <a:r>
              <a:rPr lang="ko-KR" altLang="en-US" sz="1400" u="sng" dirty="0" smtClean="0">
                <a:solidFill>
                  <a:schemeClr val="tx2"/>
                </a:solidFill>
              </a:rPr>
              <a:t>엄격한 통제를 </a:t>
            </a:r>
            <a:r>
              <a:rPr lang="ko-KR" altLang="en-US" sz="1400" u="sng" dirty="0">
                <a:solidFill>
                  <a:schemeClr val="tx2"/>
                </a:solidFill>
              </a:rPr>
              <a:t>받아야 </a:t>
            </a:r>
            <a:r>
              <a:rPr lang="ko-KR" altLang="en-US" sz="1400" u="sng" dirty="0" smtClean="0">
                <a:solidFill>
                  <a:schemeClr val="tx2"/>
                </a:solidFill>
              </a:rPr>
              <a:t>한다</a:t>
            </a:r>
            <a:r>
              <a:rPr lang="en-US" altLang="ko-KR" sz="1400" u="sng" dirty="0" smtClean="0">
                <a:solidFill>
                  <a:schemeClr val="tx2"/>
                </a:solidFill>
              </a:rPr>
              <a:t>”]</a:t>
            </a:r>
            <a:endParaRPr lang="ko-KR" altLang="en-US" sz="1400" dirty="0">
              <a:solidFill>
                <a:schemeClr val="tx2"/>
              </a:solidFill>
            </a:endParaRPr>
          </a:p>
          <a:p>
            <a:pPr fontAlgn="base"/>
            <a:r>
              <a:rPr lang="en-US" altLang="ko-KR" sz="1400" dirty="0" smtClean="0">
                <a:solidFill>
                  <a:schemeClr val="tx2"/>
                </a:solidFill>
              </a:rPr>
              <a:t>        [* </a:t>
            </a:r>
            <a:r>
              <a:rPr lang="ko-KR" altLang="en-US" sz="1400" dirty="0" smtClean="0">
                <a:solidFill>
                  <a:schemeClr val="tx2"/>
                </a:solidFill>
              </a:rPr>
              <a:t>국내 </a:t>
            </a:r>
            <a:r>
              <a:rPr lang="en-US" altLang="ko-KR" sz="1400" dirty="0" smtClean="0">
                <a:solidFill>
                  <a:schemeClr val="tx2"/>
                </a:solidFill>
              </a:rPr>
              <a:t>: </a:t>
            </a:r>
            <a:r>
              <a:rPr lang="ko-KR" altLang="en-US" sz="1400" u="sng" dirty="0">
                <a:solidFill>
                  <a:schemeClr val="tx2"/>
                </a:solidFill>
              </a:rPr>
              <a:t>‘로봇윤리헌장</a:t>
            </a:r>
            <a:r>
              <a:rPr lang="ko-KR" altLang="en-US" sz="1400" dirty="0">
                <a:solidFill>
                  <a:schemeClr val="tx2"/>
                </a:solidFill>
              </a:rPr>
              <a:t>’ </a:t>
            </a:r>
            <a:r>
              <a:rPr lang="ko-KR" altLang="en-US" sz="1400" dirty="0" smtClean="0">
                <a:solidFill>
                  <a:schemeClr val="tx2"/>
                </a:solidFill>
              </a:rPr>
              <a:t>초안 작성 </a:t>
            </a:r>
            <a:r>
              <a:rPr lang="en-US" altLang="ko-KR" sz="1400" dirty="0" smtClean="0">
                <a:solidFill>
                  <a:schemeClr val="tx2"/>
                </a:solidFill>
              </a:rPr>
              <a:t>(2007) (</a:t>
            </a:r>
            <a:r>
              <a:rPr lang="ko-KR" altLang="en-US" sz="1400" dirty="0" smtClean="0">
                <a:solidFill>
                  <a:schemeClr val="tx2"/>
                </a:solidFill>
              </a:rPr>
              <a:t>산업자원부</a:t>
            </a:r>
            <a:r>
              <a:rPr lang="en-US" altLang="ko-KR" sz="1400" dirty="0">
                <a:solidFill>
                  <a:schemeClr val="tx2"/>
                </a:solidFill>
              </a:rPr>
              <a:t>(</a:t>
            </a:r>
            <a:r>
              <a:rPr lang="ko-KR" altLang="en-US" sz="1400" dirty="0">
                <a:solidFill>
                  <a:schemeClr val="tx2"/>
                </a:solidFill>
              </a:rPr>
              <a:t>현 산업통상자원부</a:t>
            </a:r>
            <a:r>
              <a:rPr lang="en-US" altLang="ko-KR" sz="1400" dirty="0" smtClean="0">
                <a:solidFill>
                  <a:schemeClr val="tx2"/>
                </a:solidFill>
              </a:rPr>
              <a:t>)) – </a:t>
            </a:r>
            <a:r>
              <a:rPr lang="ko-KR" altLang="en-US" sz="1400" dirty="0" smtClean="0">
                <a:solidFill>
                  <a:schemeClr val="tx2"/>
                </a:solidFill>
              </a:rPr>
              <a:t>인간과 로봇의 </a:t>
            </a:r>
            <a:r>
              <a:rPr lang="ko-KR" altLang="en-US" sz="1400" dirty="0">
                <a:solidFill>
                  <a:schemeClr val="tx2"/>
                </a:solidFill>
              </a:rPr>
              <a:t>관계를 </a:t>
            </a:r>
            <a:r>
              <a:rPr lang="ko-KR" altLang="en-US" sz="1400" dirty="0" smtClean="0">
                <a:solidFill>
                  <a:schemeClr val="tx2"/>
                </a:solidFill>
              </a:rPr>
              <a:t>규정한</a:t>
            </a:r>
            <a:endParaRPr lang="en-US" altLang="ko-KR" sz="1400" dirty="0" smtClean="0">
              <a:solidFill>
                <a:schemeClr val="tx2"/>
              </a:solidFill>
            </a:endParaRPr>
          </a:p>
          <a:p>
            <a:pPr fontAlgn="base"/>
            <a:r>
              <a:rPr lang="en-US" altLang="ko-KR" sz="1400" dirty="0">
                <a:solidFill>
                  <a:schemeClr val="tx2"/>
                </a:solidFill>
              </a:rPr>
              <a:t> </a:t>
            </a:r>
            <a:r>
              <a:rPr lang="en-US" altLang="ko-KR" sz="1400" dirty="0" smtClean="0">
                <a:solidFill>
                  <a:schemeClr val="tx2"/>
                </a:solidFill>
              </a:rPr>
              <a:t>         </a:t>
            </a:r>
            <a:r>
              <a:rPr lang="ko-KR" altLang="en-US" sz="1400" dirty="0" smtClean="0">
                <a:solidFill>
                  <a:schemeClr val="tx2"/>
                </a:solidFill>
              </a:rPr>
              <a:t> </a:t>
            </a:r>
            <a:r>
              <a:rPr lang="ko-KR" altLang="en-US" sz="1400" dirty="0">
                <a:solidFill>
                  <a:schemeClr val="tx2"/>
                </a:solidFill>
              </a:rPr>
              <a:t>세계 최초 사례로 </a:t>
            </a:r>
            <a:r>
              <a:rPr lang="ko-KR" altLang="en-US" sz="1400" dirty="0" smtClean="0">
                <a:solidFill>
                  <a:schemeClr val="tx2"/>
                </a:solidFill>
              </a:rPr>
              <a:t>평가 </a:t>
            </a:r>
            <a:r>
              <a:rPr lang="ko-KR" altLang="en-US" dirty="0" smtClean="0">
                <a:solidFill>
                  <a:schemeClr val="tx2"/>
                </a:solidFill>
              </a:rPr>
              <a:t>→</a:t>
            </a:r>
            <a:r>
              <a:rPr lang="en-US" altLang="ko-KR" sz="1400" dirty="0" smtClean="0">
                <a:solidFill>
                  <a:schemeClr val="tx2"/>
                </a:solidFill>
              </a:rPr>
              <a:t> </a:t>
            </a:r>
            <a:r>
              <a:rPr lang="ko-KR" altLang="en-US" sz="1400" dirty="0" smtClean="0">
                <a:solidFill>
                  <a:schemeClr val="tx2"/>
                </a:solidFill>
              </a:rPr>
              <a:t>그러나 공식 </a:t>
            </a:r>
            <a:r>
              <a:rPr lang="ko-KR" altLang="en-US" sz="1400" dirty="0">
                <a:solidFill>
                  <a:schemeClr val="tx2"/>
                </a:solidFill>
              </a:rPr>
              <a:t>제정까지 이뤄지진 </a:t>
            </a:r>
            <a:r>
              <a:rPr lang="ko-KR" altLang="en-US" sz="1400" dirty="0" smtClean="0">
                <a:solidFill>
                  <a:schemeClr val="tx2"/>
                </a:solidFill>
              </a:rPr>
              <a:t>못함</a:t>
            </a:r>
            <a:r>
              <a:rPr lang="en-US" altLang="ko-KR" sz="1400" dirty="0" smtClean="0">
                <a:solidFill>
                  <a:schemeClr val="tx2"/>
                </a:solidFill>
              </a:rPr>
              <a:t>] </a:t>
            </a:r>
            <a:endParaRPr lang="ko-KR" altLang="en-US" sz="1400" dirty="0">
              <a:solidFill>
                <a:schemeClr val="tx2"/>
              </a:solidFill>
            </a:endParaRPr>
          </a:p>
          <a:p>
            <a:pPr fontAlgn="base"/>
            <a:r>
              <a:rPr lang="en-US" altLang="ko-KR" dirty="0" smtClean="0"/>
              <a:t>(2) </a:t>
            </a:r>
            <a:r>
              <a:rPr lang="ko-KR" altLang="en-US" dirty="0" smtClean="0"/>
              <a:t>과거 </a:t>
            </a:r>
            <a:r>
              <a:rPr lang="en-US" altLang="ko-KR" dirty="0" smtClean="0"/>
              <a:t>2, 3</a:t>
            </a:r>
            <a:r>
              <a:rPr lang="ko-KR" altLang="en-US" dirty="0" smtClean="0"/>
              <a:t>차 산업혁명시대의 대량생산</a:t>
            </a:r>
            <a:r>
              <a:rPr lang="en-US" altLang="ko-KR" dirty="0" smtClean="0"/>
              <a:t>, </a:t>
            </a:r>
            <a:r>
              <a:rPr lang="ko-KR" altLang="en-US" u="sng" dirty="0" err="1" smtClean="0"/>
              <a:t>대량고용</a:t>
            </a:r>
            <a:r>
              <a:rPr lang="ko-KR" altLang="en-US" u="sng" dirty="0" smtClean="0"/>
              <a:t> 시대</a:t>
            </a:r>
            <a:r>
              <a:rPr lang="ko-KR" altLang="en-US" dirty="0" smtClean="0"/>
              <a:t>의 교육방식 바꿔야</a:t>
            </a:r>
            <a:r>
              <a:rPr lang="en-US" altLang="ko-KR" dirty="0" smtClean="0"/>
              <a:t>!!</a:t>
            </a:r>
            <a:r>
              <a:rPr lang="ko-KR" altLang="en-US" dirty="0" smtClean="0"/>
              <a:t> </a:t>
            </a:r>
            <a:r>
              <a:rPr lang="en-US" altLang="ko-KR" dirty="0" smtClean="0"/>
              <a:t>:  </a:t>
            </a:r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- </a:t>
            </a:r>
            <a:r>
              <a:rPr lang="ko-KR" altLang="en-US" dirty="0" smtClean="0"/>
              <a:t>교육 </a:t>
            </a:r>
            <a:r>
              <a:rPr lang="en-US" altLang="ko-KR" dirty="0" smtClean="0"/>
              <a:t>Down-Sizing : </a:t>
            </a:r>
            <a:r>
              <a:rPr lang="ko-KR" altLang="en-US" u="sng" dirty="0" smtClean="0"/>
              <a:t>양적 교육에서 질적 교육으로 </a:t>
            </a:r>
            <a:endParaRPr lang="en-US" altLang="ko-KR" u="sng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⇒ </a:t>
            </a:r>
            <a:r>
              <a:rPr lang="ko-KR" altLang="en-US" u="sng" dirty="0" smtClean="0">
                <a:solidFill>
                  <a:srgbClr val="FF0000"/>
                </a:solidFill>
              </a:rPr>
              <a:t>소수정예 전문가 양성</a:t>
            </a:r>
            <a:r>
              <a:rPr lang="en-US" altLang="ko-KR" dirty="0" smtClean="0">
                <a:solidFill>
                  <a:srgbClr val="FF0000"/>
                </a:solidFill>
              </a:rPr>
              <a:t> </a:t>
            </a:r>
            <a:r>
              <a:rPr lang="en-US" altLang="ko-KR" dirty="0" smtClean="0"/>
              <a:t>(</a:t>
            </a:r>
            <a:r>
              <a:rPr lang="ko-KR" altLang="en-US" dirty="0" smtClean="0"/>
              <a:t>전문가가 너무 많을 필요는 없다</a:t>
            </a:r>
            <a:r>
              <a:rPr lang="en-US" altLang="ko-KR" dirty="0" smtClean="0"/>
              <a:t>!)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fontAlgn="base"/>
            <a:r>
              <a:rPr lang="en-US" altLang="ko-KR" dirty="0" smtClean="0"/>
              <a:t>(3) </a:t>
            </a:r>
            <a:r>
              <a:rPr lang="ko-KR" altLang="en-US" dirty="0" smtClean="0"/>
              <a:t>인간과 </a:t>
            </a:r>
            <a:r>
              <a:rPr lang="en-US" altLang="ko-KR" dirty="0" smtClean="0"/>
              <a:t>AI</a:t>
            </a:r>
            <a:r>
              <a:rPr lang="ko-KR" altLang="en-US" dirty="0" smtClean="0"/>
              <a:t>가 대립하지 않고 </a:t>
            </a:r>
            <a:r>
              <a:rPr lang="ko-KR" altLang="en-US" u="sng" dirty="0" smtClean="0"/>
              <a:t>협업</a:t>
            </a:r>
            <a:r>
              <a:rPr lang="en-US" altLang="ko-KR" u="sng" dirty="0" smtClean="0"/>
              <a:t>, </a:t>
            </a:r>
            <a:r>
              <a:rPr lang="ko-KR" altLang="en-US" u="sng" dirty="0" smtClean="0"/>
              <a:t>분업</a:t>
            </a:r>
            <a:r>
              <a:rPr lang="en-US" altLang="ko-KR" u="sng" dirty="0" smtClean="0"/>
              <a:t>, </a:t>
            </a:r>
            <a:r>
              <a:rPr lang="ko-KR" altLang="en-US" u="sng" dirty="0" smtClean="0"/>
              <a:t>공생하도록 </a:t>
            </a:r>
            <a:r>
              <a:rPr lang="ko-KR" altLang="en-US" dirty="0" smtClean="0"/>
              <a:t>교육 시스템 구축</a:t>
            </a:r>
            <a:endParaRPr lang="en-US" altLang="ko-KR" dirty="0" smtClean="0"/>
          </a:p>
          <a:p>
            <a:pPr fontAlgn="base"/>
            <a:r>
              <a:rPr lang="en-US" altLang="ko-KR" dirty="0" smtClean="0"/>
              <a:t>(4) </a:t>
            </a:r>
            <a:r>
              <a:rPr lang="ko-KR" altLang="en-US" dirty="0" smtClean="0"/>
              <a:t>대학교육정책 </a:t>
            </a:r>
            <a:r>
              <a:rPr lang="en-US" altLang="ko-KR" dirty="0" smtClean="0"/>
              <a:t>: 2 Track </a:t>
            </a:r>
            <a:r>
              <a:rPr lang="ko-KR" altLang="en-US" dirty="0" smtClean="0"/>
              <a:t>전략</a:t>
            </a:r>
            <a:endParaRPr lang="en-US" altLang="ko-KR" dirty="0" smtClean="0"/>
          </a:p>
          <a:p>
            <a:pPr fontAlgn="base"/>
            <a:r>
              <a:rPr lang="en-US" altLang="ko-KR" dirty="0" smtClean="0"/>
              <a:t>  - </a:t>
            </a:r>
            <a:r>
              <a:rPr lang="ko-KR" altLang="en-US" dirty="0" smtClean="0"/>
              <a:t>대학생 대상 교육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이공계와 </a:t>
            </a:r>
            <a:r>
              <a:rPr lang="ko-KR" altLang="en-US" dirty="0" err="1" smtClean="0"/>
              <a:t>인문사회계</a:t>
            </a:r>
            <a:r>
              <a:rPr lang="ko-KR" altLang="en-US" dirty="0" smtClean="0"/>
              <a:t> </a:t>
            </a:r>
            <a:r>
              <a:rPr lang="ko-KR" altLang="en-US" u="sng" dirty="0" smtClean="0"/>
              <a:t>융</a:t>
            </a:r>
            <a:r>
              <a:rPr lang="en-US" altLang="ko-KR" u="sng" dirty="0" smtClean="0"/>
              <a:t>·</a:t>
            </a:r>
            <a:r>
              <a:rPr lang="ko-KR" altLang="en-US" u="sng" dirty="0" smtClean="0"/>
              <a:t>복합 기초교육 </a:t>
            </a:r>
            <a:r>
              <a:rPr lang="en-US" altLang="ko-KR" dirty="0" smtClean="0"/>
              <a:t>(</a:t>
            </a:r>
            <a:r>
              <a:rPr lang="ko-KR" altLang="en-US" dirty="0" smtClean="0"/>
              <a:t>기술 </a:t>
            </a:r>
            <a:r>
              <a:rPr lang="en-US" altLang="ko-KR" dirty="0" smtClean="0"/>
              <a:t>+ </a:t>
            </a:r>
            <a:r>
              <a:rPr lang="ko-KR" altLang="en-US" dirty="0" smtClean="0"/>
              <a:t>인문사회학</a:t>
            </a:r>
            <a:r>
              <a:rPr lang="en-US" altLang="ko-KR" dirty="0" smtClean="0"/>
              <a:t>) </a:t>
            </a:r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⇒</a:t>
            </a:r>
            <a:r>
              <a:rPr lang="en-US" altLang="ko-KR" dirty="0" smtClean="0"/>
              <a:t> </a:t>
            </a:r>
            <a:r>
              <a:rPr lang="ko-KR" altLang="en-US" dirty="0" smtClean="0"/>
              <a:t>인간을 중심으로 하는 교육 </a:t>
            </a:r>
            <a:r>
              <a:rPr lang="en-US" altLang="ko-KR" u="sng" dirty="0" smtClean="0"/>
              <a:t>(</a:t>
            </a:r>
            <a:r>
              <a:rPr lang="ko-KR" altLang="en-US" u="sng" dirty="0" smtClean="0">
                <a:solidFill>
                  <a:srgbClr val="FF0000"/>
                </a:solidFill>
              </a:rPr>
              <a:t>인문학 강화 </a:t>
            </a:r>
            <a:r>
              <a:rPr lang="en-US" altLang="ko-KR" u="sng" dirty="0" smtClean="0"/>
              <a:t>: </a:t>
            </a:r>
            <a:r>
              <a:rPr lang="ko-KR" altLang="en-US" u="sng" dirty="0" smtClean="0"/>
              <a:t>사람에 대한 이해</a:t>
            </a:r>
            <a:r>
              <a:rPr lang="en-US" altLang="ko-KR" u="sng" dirty="0" smtClean="0"/>
              <a:t>)</a:t>
            </a:r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- </a:t>
            </a:r>
            <a:r>
              <a:rPr lang="ko-KR" altLang="en-US" dirty="0" smtClean="0"/>
              <a:t>기성세대 대상 교육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보습교육 </a:t>
            </a:r>
            <a:r>
              <a:rPr lang="en-US" altLang="ko-KR" dirty="0" smtClean="0"/>
              <a:t>(</a:t>
            </a:r>
            <a:r>
              <a:rPr lang="ko-KR" altLang="en-US" dirty="0" smtClean="0"/>
              <a:t>평생교육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보충교육</a:t>
            </a:r>
            <a:r>
              <a:rPr lang="en-US" altLang="ko-KR" dirty="0" smtClean="0"/>
              <a:t>) – </a:t>
            </a:r>
            <a:r>
              <a:rPr lang="ko-KR" altLang="en-US" dirty="0" smtClean="0"/>
              <a:t>여가 활용 교육 </a:t>
            </a:r>
            <a:r>
              <a:rPr lang="en-US" altLang="ko-KR" dirty="0" smtClean="0"/>
              <a:t>(</a:t>
            </a:r>
            <a:r>
              <a:rPr lang="ko-KR" altLang="en-US" dirty="0" smtClean="0"/>
              <a:t>삶 즐기기</a:t>
            </a:r>
            <a:r>
              <a:rPr lang="en-US" altLang="ko-KR" dirty="0" smtClean="0"/>
              <a:t>)</a:t>
            </a:r>
          </a:p>
        </p:txBody>
      </p:sp>
      <p:sp>
        <p:nvSpPr>
          <p:cNvPr id="13" name="모서리가 둥근 직사각형 12"/>
          <p:cNvSpPr/>
          <p:nvPr/>
        </p:nvSpPr>
        <p:spPr>
          <a:xfrm>
            <a:off x="320820" y="827500"/>
            <a:ext cx="4056116" cy="378705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dirty="0" smtClean="0"/>
              <a:t>2. 4</a:t>
            </a:r>
            <a:r>
              <a:rPr lang="ko-KR" altLang="en-US" dirty="0" err="1" smtClean="0"/>
              <a:t>차산업혁명</a:t>
            </a:r>
            <a:r>
              <a:rPr lang="ko-KR" altLang="en-US" dirty="0" smtClean="0"/>
              <a:t> 시대의 교육혁신 방향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5818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8637380" y="6385518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18263" y="714544"/>
            <a:ext cx="932620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dirty="0" smtClean="0"/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 </a:t>
            </a:r>
            <a:endParaRPr lang="en-US" altLang="ko-KR" dirty="0" smtClean="0"/>
          </a:p>
          <a:p>
            <a:pPr fontAlgn="base"/>
            <a:r>
              <a:rPr lang="ko-KR" altLang="en-US" dirty="0" smtClean="0"/>
              <a:t>△ </a:t>
            </a:r>
            <a:r>
              <a:rPr lang="ko-KR" altLang="en-US" u="sng" dirty="0">
                <a:solidFill>
                  <a:srgbClr val="FF0000"/>
                </a:solidFill>
              </a:rPr>
              <a:t>‘</a:t>
            </a:r>
            <a:r>
              <a:rPr lang="ko-KR" altLang="en-US" u="sng" dirty="0" err="1">
                <a:solidFill>
                  <a:srgbClr val="FF0000"/>
                </a:solidFill>
              </a:rPr>
              <a:t>여가혁명</a:t>
            </a:r>
            <a:r>
              <a:rPr lang="ko-KR" altLang="en-US" u="sng" dirty="0" smtClean="0">
                <a:solidFill>
                  <a:srgbClr val="FF0000"/>
                </a:solidFill>
              </a:rPr>
              <a:t>’ </a:t>
            </a:r>
            <a:r>
              <a:rPr lang="en-US" altLang="ko-KR" dirty="0" smtClean="0"/>
              <a:t>[</a:t>
            </a:r>
            <a:r>
              <a:rPr lang="ko-KR" altLang="en-US" dirty="0" smtClean="0"/>
              <a:t>여가에 대한 인식 전환</a:t>
            </a:r>
            <a:r>
              <a:rPr lang="en-US" altLang="ko-KR" dirty="0" smtClean="0"/>
              <a:t>]</a:t>
            </a:r>
            <a:r>
              <a:rPr lang="ko-KR" altLang="en-US" u="sng" dirty="0" smtClean="0">
                <a:solidFill>
                  <a:srgbClr val="FF0000"/>
                </a:solidFill>
              </a:rPr>
              <a:t> </a:t>
            </a:r>
            <a:r>
              <a:rPr lang="ko-KR" altLang="en-US" dirty="0" smtClean="0"/>
              <a:t>⇒ </a:t>
            </a:r>
            <a:r>
              <a:rPr lang="en-US" altLang="ko-KR" dirty="0" smtClean="0"/>
              <a:t>‘</a:t>
            </a:r>
            <a:r>
              <a:rPr lang="ko-KR" altLang="en-US" u="sng" dirty="0" smtClean="0">
                <a:solidFill>
                  <a:srgbClr val="FF0000"/>
                </a:solidFill>
              </a:rPr>
              <a:t>사람</a:t>
            </a:r>
            <a:r>
              <a:rPr lang="en-US" altLang="ko-KR" u="sng" dirty="0" smtClean="0">
                <a:solidFill>
                  <a:srgbClr val="FF0000"/>
                </a:solidFill>
              </a:rPr>
              <a:t>’</a:t>
            </a:r>
            <a:r>
              <a:rPr lang="ko-KR" altLang="en-US" u="sng" dirty="0" smtClean="0">
                <a:solidFill>
                  <a:srgbClr val="FF0000"/>
                </a:solidFill>
              </a:rPr>
              <a:t>을 </a:t>
            </a:r>
            <a:r>
              <a:rPr lang="ko-KR" altLang="en-US" u="sng" dirty="0">
                <a:solidFill>
                  <a:srgbClr val="FF0000"/>
                </a:solidFill>
              </a:rPr>
              <a:t>중심으로 한 신</a:t>
            </a:r>
            <a:r>
              <a:rPr lang="en-US" altLang="ko-KR" u="sng" dirty="0">
                <a:solidFill>
                  <a:srgbClr val="FF0000"/>
                </a:solidFill>
              </a:rPr>
              <a:t>(</a:t>
            </a:r>
            <a:r>
              <a:rPr lang="ko-KR" altLang="en-US" u="sng" dirty="0">
                <a:solidFill>
                  <a:srgbClr val="FF0000"/>
                </a:solidFill>
              </a:rPr>
              <a:t>新</a:t>
            </a:r>
            <a:r>
              <a:rPr lang="en-US" altLang="ko-KR" u="sng" dirty="0">
                <a:solidFill>
                  <a:srgbClr val="FF0000"/>
                </a:solidFill>
              </a:rPr>
              <a:t>) </a:t>
            </a:r>
            <a:r>
              <a:rPr lang="ko-KR" altLang="en-US" u="sng" dirty="0">
                <a:solidFill>
                  <a:srgbClr val="FF0000"/>
                </a:solidFill>
              </a:rPr>
              <a:t>문화예술 </a:t>
            </a:r>
            <a:r>
              <a:rPr lang="ko-KR" altLang="en-US" dirty="0"/>
              <a:t>발전</a:t>
            </a:r>
          </a:p>
          <a:p>
            <a:pPr fontAlgn="base"/>
            <a:r>
              <a:rPr lang="en-US" altLang="ko-KR" dirty="0" smtClean="0"/>
              <a:t>    - </a:t>
            </a:r>
            <a:r>
              <a:rPr lang="ko-KR" altLang="en-US" dirty="0"/>
              <a:t>여가시간 활용 </a:t>
            </a:r>
            <a:r>
              <a:rPr lang="en-US" altLang="ko-KR" dirty="0"/>
              <a:t>: </a:t>
            </a:r>
            <a:r>
              <a:rPr lang="ko-KR" altLang="en-US" dirty="0" err="1"/>
              <a:t>베르나르</a:t>
            </a:r>
            <a:r>
              <a:rPr lang="ko-KR" altLang="en-US" dirty="0"/>
              <a:t> </a:t>
            </a:r>
            <a:r>
              <a:rPr lang="ko-KR" altLang="en-US" dirty="0" err="1"/>
              <a:t>스티글레르</a:t>
            </a:r>
            <a:r>
              <a:rPr lang="en-US" altLang="ko-KR" dirty="0"/>
              <a:t>(Bernard </a:t>
            </a:r>
            <a:r>
              <a:rPr lang="en-US" altLang="ko-KR" dirty="0" err="1"/>
              <a:t>Stiegler</a:t>
            </a:r>
            <a:r>
              <a:rPr lang="en-US" altLang="ko-KR" dirty="0"/>
              <a:t>)</a:t>
            </a:r>
            <a:r>
              <a:rPr lang="ko-KR" altLang="en-US" dirty="0"/>
              <a:t>와 </a:t>
            </a:r>
            <a:r>
              <a:rPr lang="ko-KR" altLang="en-US" dirty="0" err="1"/>
              <a:t>아리엘</a:t>
            </a:r>
            <a:r>
              <a:rPr lang="ko-KR" altLang="en-US" dirty="0"/>
              <a:t> </a:t>
            </a:r>
            <a:r>
              <a:rPr lang="ko-KR" altLang="en-US" dirty="0" err="1"/>
              <a:t>키루</a:t>
            </a:r>
            <a:r>
              <a:rPr lang="en-US" altLang="ko-KR" dirty="0"/>
              <a:t>(Ariel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Kyrou</a:t>
            </a:r>
            <a:r>
              <a:rPr lang="en-US" altLang="ko-KR" dirty="0"/>
              <a:t>)(2016)</a:t>
            </a:r>
            <a:r>
              <a:rPr lang="ko-KR" altLang="en-US" dirty="0"/>
              <a:t>는 </a:t>
            </a:r>
            <a:r>
              <a:rPr lang="ko-KR" altLang="en-US" u="sng" dirty="0"/>
              <a:t>‘고용</a:t>
            </a:r>
            <a:r>
              <a:rPr lang="en-US" altLang="ko-KR" u="sng" dirty="0"/>
              <a:t>(</a:t>
            </a:r>
            <a:r>
              <a:rPr lang="en-US" altLang="ko-KR" u="sng" dirty="0" err="1"/>
              <a:t>Emploi</a:t>
            </a:r>
            <a:r>
              <a:rPr lang="en-US" altLang="ko-KR" u="sng" dirty="0"/>
              <a:t>)’</a:t>
            </a:r>
            <a:r>
              <a:rPr lang="ko-KR" altLang="en-US" dirty="0"/>
              <a:t>과 </a:t>
            </a:r>
            <a:r>
              <a:rPr lang="ko-KR" altLang="en-US" u="sng" dirty="0"/>
              <a:t>‘일</a:t>
            </a:r>
            <a:r>
              <a:rPr lang="en-US" altLang="ko-KR" u="sng" dirty="0"/>
              <a:t>(Travail)’</a:t>
            </a:r>
            <a:r>
              <a:rPr lang="ko-KR" altLang="en-US" dirty="0"/>
              <a:t>을 구분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- </a:t>
            </a:r>
            <a:r>
              <a:rPr lang="en-US" altLang="ko-KR" dirty="0"/>
              <a:t>‘</a:t>
            </a:r>
            <a:r>
              <a:rPr lang="ko-KR" altLang="en-US" dirty="0" err="1"/>
              <a:t>고용’은</a:t>
            </a:r>
            <a:r>
              <a:rPr lang="ko-KR" altLang="en-US" dirty="0"/>
              <a:t> 임금을 받고 하는 </a:t>
            </a:r>
            <a:r>
              <a:rPr lang="ko-KR" altLang="en-US" dirty="0" smtClean="0"/>
              <a:t>활동</a:t>
            </a:r>
            <a:r>
              <a:rPr lang="en-US" altLang="ko-KR" dirty="0" smtClean="0"/>
              <a:t>(</a:t>
            </a:r>
            <a:r>
              <a:rPr lang="ko-KR" altLang="en-US" dirty="0"/>
              <a:t>돈벌이 수단</a:t>
            </a:r>
            <a:r>
              <a:rPr lang="en-US" altLang="ko-KR" dirty="0"/>
              <a:t>)</a:t>
            </a:r>
            <a:r>
              <a:rPr lang="ko-KR" altLang="en-US" dirty="0"/>
              <a:t>으로 표준화되고 기계적인 반복으로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보는 </a:t>
            </a:r>
            <a:r>
              <a:rPr lang="ko-KR" altLang="en-US" dirty="0"/>
              <a:t>반면</a:t>
            </a:r>
            <a:r>
              <a:rPr lang="en-US" altLang="ko-KR" dirty="0"/>
              <a:t>,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- </a:t>
            </a:r>
            <a:r>
              <a:rPr lang="ko-KR" altLang="en-US" dirty="0" smtClean="0"/>
              <a:t>보수를 </a:t>
            </a:r>
            <a:r>
              <a:rPr lang="ko-KR" altLang="en-US" dirty="0"/>
              <a:t>받는지 </a:t>
            </a:r>
            <a:r>
              <a:rPr lang="ko-KR" altLang="en-US" dirty="0" smtClean="0"/>
              <a:t>여부와 상관없이 </a:t>
            </a:r>
            <a:r>
              <a:rPr lang="en-US" altLang="ko-KR" dirty="0"/>
              <a:t>(</a:t>
            </a:r>
            <a:r>
              <a:rPr lang="ko-KR" altLang="en-US" dirty="0"/>
              <a:t>원해서 하는</a:t>
            </a:r>
            <a:r>
              <a:rPr lang="en-US" altLang="ko-KR" dirty="0"/>
              <a:t>) ‘</a:t>
            </a:r>
            <a:r>
              <a:rPr lang="ko-KR" altLang="en-US" dirty="0"/>
              <a:t>일’은 자신의 </a:t>
            </a:r>
            <a:r>
              <a:rPr lang="ko-KR" altLang="en-US" dirty="0" smtClean="0"/>
              <a:t>삶을 풍요롭게 만드는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ko-KR" altLang="en-US" dirty="0" smtClean="0"/>
              <a:t> </a:t>
            </a:r>
            <a:r>
              <a:rPr lang="ko-KR" altLang="en-US" dirty="0"/>
              <a:t>활동으로 정의 </a:t>
            </a:r>
            <a:endParaRPr lang="en-US" altLang="ko-KR" dirty="0" smtClean="0"/>
          </a:p>
          <a:p>
            <a:pPr fontAlgn="base"/>
            <a:endParaRPr lang="ko-KR" altLang="en-US" dirty="0"/>
          </a:p>
          <a:p>
            <a:pPr fontAlgn="base"/>
            <a:r>
              <a:rPr lang="ko-KR" altLang="en-US" dirty="0" smtClean="0"/>
              <a:t>⇒ </a:t>
            </a:r>
            <a:r>
              <a:rPr lang="ko-KR" altLang="en-US" dirty="0" err="1"/>
              <a:t>노동소멸</a:t>
            </a:r>
            <a:r>
              <a:rPr lang="ko-KR" altLang="en-US" dirty="0"/>
              <a:t> 시대에서 </a:t>
            </a:r>
            <a:r>
              <a:rPr lang="en-US" altLang="ko-KR" u="sng" dirty="0"/>
              <a:t>(</a:t>
            </a:r>
            <a:r>
              <a:rPr lang="ko-KR" altLang="en-US" u="sng" dirty="0"/>
              <a:t>타율적인</a:t>
            </a:r>
            <a:r>
              <a:rPr lang="en-US" altLang="ko-KR" u="sng" dirty="0"/>
              <a:t>) </a:t>
            </a:r>
            <a:r>
              <a:rPr lang="ko-KR" altLang="en-US" u="sng" dirty="0"/>
              <a:t>고용의 개념은 사라지고 </a:t>
            </a:r>
            <a:r>
              <a:rPr lang="en-US" altLang="ko-KR" u="sng" dirty="0"/>
              <a:t>(</a:t>
            </a:r>
            <a:r>
              <a:rPr lang="ko-KR" altLang="en-US" u="sng" dirty="0"/>
              <a:t>자율적인</a:t>
            </a:r>
            <a:r>
              <a:rPr lang="en-US" altLang="ko-KR" u="sng" dirty="0"/>
              <a:t>) </a:t>
            </a:r>
            <a:r>
              <a:rPr lang="ko-KR" altLang="en-US" u="sng" dirty="0"/>
              <a:t>일의 개념만 </a:t>
            </a:r>
            <a:r>
              <a:rPr lang="ko-KR" altLang="en-US" dirty="0" smtClean="0"/>
              <a:t>남는다</a:t>
            </a:r>
            <a:endParaRPr lang="en-US" altLang="ko-KR" dirty="0" smtClean="0"/>
          </a:p>
          <a:p>
            <a:pPr fontAlgn="base"/>
            <a:endParaRPr lang="ko-KR" altLang="en-US" dirty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- </a:t>
            </a:r>
            <a:r>
              <a:rPr lang="ko-KR" altLang="en-US" dirty="0" err="1" smtClean="0"/>
              <a:t>임금노동</a:t>
            </a:r>
            <a:r>
              <a:rPr lang="ko-KR" altLang="en-US" dirty="0" smtClean="0"/>
              <a:t> </a:t>
            </a:r>
            <a:r>
              <a:rPr lang="ko-KR" altLang="en-US" dirty="0"/>
              <a:t>시대에서 사람들이 돈벌이 수단으로 일을 했다면 이제 새로운 시대에서는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자신들이 </a:t>
            </a:r>
            <a:r>
              <a:rPr lang="ko-KR" altLang="en-US" dirty="0"/>
              <a:t>원하는 일을 찾아 </a:t>
            </a:r>
            <a:r>
              <a:rPr lang="en-US" altLang="ko-KR" dirty="0" smtClean="0"/>
              <a:t>(</a:t>
            </a:r>
            <a:r>
              <a:rPr lang="ko-KR" altLang="en-US" dirty="0" smtClean="0"/>
              <a:t>창의적으로</a:t>
            </a:r>
            <a:r>
              <a:rPr lang="en-US" altLang="ko-KR" dirty="0" smtClean="0"/>
              <a:t>) </a:t>
            </a:r>
            <a:r>
              <a:rPr lang="ko-KR" altLang="en-US" dirty="0" smtClean="0"/>
              <a:t>여가시간을 </a:t>
            </a:r>
            <a:r>
              <a:rPr lang="ko-KR" altLang="en-US" dirty="0"/>
              <a:t>보내게 될 것</a:t>
            </a:r>
          </a:p>
          <a:p>
            <a:pPr fontAlgn="base"/>
            <a:r>
              <a:rPr lang="en-US" altLang="ko-KR" dirty="0" smtClean="0"/>
              <a:t>    - </a:t>
            </a:r>
            <a:r>
              <a:rPr lang="ko-KR" altLang="en-US" dirty="0"/>
              <a:t>따라서 사람들은 </a:t>
            </a:r>
            <a:r>
              <a:rPr lang="ko-KR" altLang="en-US" dirty="0" err="1"/>
              <a:t>단순작업이</a:t>
            </a:r>
            <a:r>
              <a:rPr lang="ko-KR" altLang="en-US" dirty="0"/>
              <a:t> 아닌 </a:t>
            </a:r>
            <a:r>
              <a:rPr lang="ko-KR" altLang="en-US" u="sng" dirty="0">
                <a:solidFill>
                  <a:srgbClr val="FF0000"/>
                </a:solidFill>
              </a:rPr>
              <a:t>인간 본연의 활동에 대한 관심이 고조되고 ‘</a:t>
            </a:r>
            <a:r>
              <a:rPr lang="ko-KR" altLang="en-US" u="sng" dirty="0" smtClean="0">
                <a:solidFill>
                  <a:srgbClr val="FF0000"/>
                </a:solidFill>
              </a:rPr>
              <a:t>사람이</a:t>
            </a:r>
            <a:endParaRPr lang="en-US" altLang="ko-KR" u="sng" dirty="0" smtClean="0">
              <a:solidFill>
                <a:srgbClr val="FF0000"/>
              </a:solidFill>
            </a:endParaRPr>
          </a:p>
          <a:p>
            <a:pPr fontAlgn="base"/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    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  <a:r>
              <a:rPr lang="ko-KR" altLang="en-US" u="sng" dirty="0">
                <a:solidFill>
                  <a:srgbClr val="FF0000"/>
                </a:solidFill>
              </a:rPr>
              <a:t>중심이 되는’ 영역의 창조적 일에 몰두</a:t>
            </a:r>
            <a:r>
              <a:rPr lang="ko-KR" altLang="en-US" dirty="0"/>
              <a:t>하게 될 것이고</a:t>
            </a:r>
            <a:r>
              <a:rPr lang="en-US" altLang="ko-KR" dirty="0"/>
              <a:t>, </a:t>
            </a:r>
            <a:r>
              <a:rPr lang="ko-KR" altLang="en-US" dirty="0"/>
              <a:t>자연스럽게 </a:t>
            </a:r>
            <a:r>
              <a:rPr lang="en-US" altLang="ko-KR" u="sng" dirty="0"/>
              <a:t>(</a:t>
            </a:r>
            <a:r>
              <a:rPr lang="ko-KR" altLang="en-US" u="sng" dirty="0"/>
              <a:t>기계가 </a:t>
            </a:r>
            <a:r>
              <a:rPr lang="ko-KR" altLang="en-US" u="sng" dirty="0" smtClean="0"/>
              <a:t>흉내 낼</a:t>
            </a:r>
            <a:endParaRPr lang="en-US" altLang="ko-KR" u="sng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ko-KR" altLang="en-US" dirty="0" smtClean="0"/>
              <a:t> </a:t>
            </a:r>
            <a:r>
              <a:rPr lang="ko-KR" altLang="en-US" u="sng" dirty="0" smtClean="0"/>
              <a:t>수 </a:t>
            </a:r>
            <a:r>
              <a:rPr lang="ko-KR" altLang="en-US" u="sng" dirty="0"/>
              <a:t>없는</a:t>
            </a:r>
            <a:r>
              <a:rPr lang="en-US" altLang="ko-KR" u="sng" dirty="0"/>
              <a:t>) </a:t>
            </a:r>
            <a:r>
              <a:rPr lang="ko-KR" altLang="en-US" u="sng" dirty="0">
                <a:solidFill>
                  <a:srgbClr val="FF0000"/>
                </a:solidFill>
              </a:rPr>
              <a:t>인간의 감성적 표현에 집중하는 문화예술 </a:t>
            </a:r>
            <a:r>
              <a:rPr lang="ko-KR" altLang="en-US" dirty="0"/>
              <a:t>분야가 현저하게 발전할 </a:t>
            </a:r>
            <a:r>
              <a:rPr lang="ko-KR" altLang="en-US" dirty="0" smtClean="0"/>
              <a:t>가능성</a:t>
            </a:r>
            <a:endParaRPr lang="en-US" altLang="ko-KR" dirty="0" smtClean="0"/>
          </a:p>
          <a:p>
            <a:pPr fontAlgn="base"/>
            <a:endParaRPr lang="en-US" altLang="ko-KR" dirty="0" smtClean="0"/>
          </a:p>
          <a:p>
            <a:pPr fontAlgn="base"/>
            <a:r>
              <a:rPr lang="en-US" altLang="ko-KR" dirty="0" smtClean="0"/>
              <a:t>    </a:t>
            </a:r>
            <a:r>
              <a:rPr lang="ko-KR" altLang="en-US" dirty="0" smtClean="0"/>
              <a:t>⇒ 문화예술 </a:t>
            </a:r>
            <a:r>
              <a:rPr lang="ko-KR" altLang="en-US" dirty="0"/>
              <a:t>부문의 부흥과 </a:t>
            </a:r>
            <a:r>
              <a:rPr lang="ko-KR" altLang="en-US" dirty="0" smtClean="0"/>
              <a:t>진흥 </a:t>
            </a:r>
            <a:r>
              <a:rPr lang="en-US" altLang="ko-KR" dirty="0" smtClean="0"/>
              <a:t>(</a:t>
            </a:r>
            <a:r>
              <a:rPr lang="ko-KR" altLang="en-US" dirty="0" smtClean="0"/>
              <a:t>예</a:t>
            </a:r>
            <a:r>
              <a:rPr lang="en-US" altLang="ko-KR" dirty="0" smtClean="0"/>
              <a:t>: </a:t>
            </a:r>
            <a:r>
              <a:rPr lang="ko-KR" altLang="en-US" dirty="0" smtClean="0"/>
              <a:t>요즈음 </a:t>
            </a:r>
            <a:r>
              <a:rPr lang="en-US" altLang="ko-KR" dirty="0" smtClean="0"/>
              <a:t>K-Pop </a:t>
            </a:r>
            <a:r>
              <a:rPr lang="ko-KR" altLang="en-US" dirty="0" smtClean="0"/>
              <a:t>문화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한류</a:t>
            </a:r>
            <a:r>
              <a:rPr lang="en-US" altLang="ko-KR" dirty="0" smtClean="0"/>
              <a:t>) : </a:t>
            </a:r>
            <a:r>
              <a:rPr lang="ko-KR" altLang="en-US" dirty="0" smtClean="0"/>
              <a:t>문화예술의 시대 도래</a:t>
            </a:r>
            <a:endParaRPr lang="en-US" altLang="ko-KR" dirty="0" smtClean="0"/>
          </a:p>
          <a:p>
            <a:pPr fontAlgn="base"/>
            <a:r>
              <a:rPr lang="ko-KR" altLang="en-US" dirty="0" smtClean="0"/>
              <a:t>  </a:t>
            </a:r>
            <a:r>
              <a:rPr lang="en-US" altLang="ko-KR" dirty="0"/>
              <a:t> </a:t>
            </a:r>
            <a:r>
              <a:rPr lang="en-US" altLang="ko-KR" dirty="0" smtClean="0"/>
              <a:t> </a:t>
            </a:r>
            <a:r>
              <a:rPr lang="ko-KR" altLang="en-US" dirty="0" smtClean="0"/>
              <a:t>⇒ 창의성은 노는 데서 나온다</a:t>
            </a:r>
            <a:r>
              <a:rPr lang="en-US" altLang="ko-KR" dirty="0" smtClean="0"/>
              <a:t>! (</a:t>
            </a:r>
            <a:r>
              <a:rPr lang="ko-KR" altLang="en-US" dirty="0" smtClean="0"/>
              <a:t>여가선용 유도</a:t>
            </a:r>
            <a:r>
              <a:rPr lang="en-US" altLang="ko-KR" dirty="0" smtClean="0"/>
              <a:t>)</a:t>
            </a:r>
          </a:p>
        </p:txBody>
      </p:sp>
      <p:sp>
        <p:nvSpPr>
          <p:cNvPr id="13" name="모서리가 둥근 직사각형 12"/>
          <p:cNvSpPr/>
          <p:nvPr/>
        </p:nvSpPr>
        <p:spPr>
          <a:xfrm>
            <a:off x="320820" y="827500"/>
            <a:ext cx="2471940" cy="378705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dirty="0" smtClean="0"/>
              <a:t>3. </a:t>
            </a:r>
            <a:r>
              <a:rPr lang="ko-KR" altLang="en-US" dirty="0" smtClean="0"/>
              <a:t>예술과 교육의 결합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4361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1800" dirty="0" smtClean="0">
                <a:solidFill>
                  <a:srgbClr val="0000FF"/>
                </a:solidFill>
              </a:rPr>
              <a:t>목차</a:t>
            </a:r>
            <a:endParaRPr lang="ko-KR" altLang="en-US" sz="1800" dirty="0">
              <a:solidFill>
                <a:srgbClr val="0000FF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00472" y="764704"/>
            <a:ext cx="984596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 latinLnBrk="0"/>
            <a:r>
              <a:rPr lang="en-US" altLang="ko-KR" sz="3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&lt;2015</a:t>
            </a:r>
            <a:r>
              <a:rPr lang="ko-KR" altLang="en-US" sz="3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년 경영대학원 최고경영자 과정 강의</a:t>
            </a:r>
            <a:r>
              <a:rPr lang="en-US" altLang="ko-KR" sz="3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&gt;</a:t>
            </a:r>
          </a:p>
          <a:p>
            <a:pPr fontAlgn="base" latinLnBrk="0"/>
            <a:endParaRPr lang="en-US" altLang="ko-KR" sz="36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  <a:p>
            <a:pPr fontAlgn="base" latinLnBrk="0"/>
            <a:r>
              <a:rPr lang="ko-KR" altLang="en-US" sz="36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 </a:t>
            </a:r>
            <a:r>
              <a:rPr lang="ko-KR" altLang="en-US" sz="3600" dirty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★ </a:t>
            </a:r>
            <a:r>
              <a:rPr lang="ko-KR" altLang="en-US" sz="36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행복하게 </a:t>
            </a:r>
            <a:r>
              <a:rPr lang="ko-KR" altLang="en-US" sz="36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살아가기 </a:t>
            </a:r>
            <a:r>
              <a:rPr lang="ko-KR" altLang="en-US" sz="36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위한 </a:t>
            </a:r>
            <a:r>
              <a:rPr lang="en-US" altLang="ko-KR" sz="36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5</a:t>
            </a:r>
            <a:r>
              <a:rPr lang="ko-KR" altLang="en-US" sz="36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가지 </a:t>
            </a:r>
            <a:r>
              <a:rPr lang="ko-KR" altLang="en-US" sz="36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조건 </a:t>
            </a:r>
            <a:r>
              <a:rPr lang="ko-KR" altLang="en-US" sz="3600" dirty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★ </a:t>
            </a:r>
            <a:r>
              <a:rPr lang="ko-KR" altLang="en-US" sz="36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endParaRPr lang="en-US" altLang="ko-KR" sz="3600" b="1" dirty="0" smtClean="0">
              <a:solidFill>
                <a:srgbClr val="FF0000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  <a:p>
            <a:pPr fontAlgn="base" latinLnBrk="0"/>
            <a:r>
              <a:rPr lang="en-US" altLang="ko-KR" sz="36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en-US" altLang="ko-KR" sz="36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    (</a:t>
            </a:r>
            <a:r>
              <a:rPr lang="ko-KR" altLang="en-US" sz="3600" b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철학자 </a:t>
            </a:r>
            <a:r>
              <a:rPr lang="en-US" altLang="ko-KR" sz="3600" b="1" dirty="0" err="1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Platon</a:t>
            </a:r>
            <a:r>
              <a:rPr lang="en-US" altLang="ko-KR" sz="36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)</a:t>
            </a:r>
          </a:p>
          <a:p>
            <a:pPr fontAlgn="base" latinLnBrk="0"/>
            <a:endParaRPr lang="ko-KR" altLang="en-US" sz="3600" dirty="0">
              <a:latin typeface="+mj-lt"/>
            </a:endParaRPr>
          </a:p>
          <a:p>
            <a:pPr fontAlgn="base"/>
            <a:r>
              <a:rPr lang="ko-KR" alt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◆</a:t>
            </a:r>
            <a:r>
              <a:rPr lang="ko-KR" altLang="en-US" sz="2400" dirty="0">
                <a:latin typeface="+mj-lt"/>
              </a:rPr>
              <a:t> 첫째</a:t>
            </a:r>
            <a:r>
              <a:rPr lang="en-US" altLang="ko-KR" sz="2400" dirty="0">
                <a:latin typeface="+mj-lt"/>
              </a:rPr>
              <a:t>, </a:t>
            </a:r>
            <a:r>
              <a:rPr lang="ko-KR" altLang="en-US" sz="2400" dirty="0">
                <a:latin typeface="+mj-lt"/>
              </a:rPr>
              <a:t>먹고 입고 살기에 조금은 </a:t>
            </a:r>
            <a:r>
              <a:rPr lang="ko-KR" altLang="en-US" sz="2400" b="1" u="sng" dirty="0">
                <a:latin typeface="+mj-lt"/>
              </a:rPr>
              <a:t>부족</a:t>
            </a:r>
            <a:r>
              <a:rPr lang="ko-KR" altLang="en-US" sz="2400" dirty="0">
                <a:latin typeface="+mj-lt"/>
              </a:rPr>
              <a:t>한 재산</a:t>
            </a:r>
          </a:p>
          <a:p>
            <a:pPr fontAlgn="base"/>
            <a:r>
              <a:rPr lang="ko-KR" alt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◆</a:t>
            </a:r>
            <a:r>
              <a:rPr lang="ko-KR" altLang="en-US" sz="2400" dirty="0">
                <a:latin typeface="+mj-lt"/>
              </a:rPr>
              <a:t> 둘째</a:t>
            </a:r>
            <a:r>
              <a:rPr lang="en-US" altLang="ko-KR" sz="2400" dirty="0">
                <a:latin typeface="+mj-lt"/>
              </a:rPr>
              <a:t>, </a:t>
            </a:r>
            <a:r>
              <a:rPr lang="ko-KR" altLang="en-US" sz="2400" dirty="0">
                <a:latin typeface="+mj-lt"/>
              </a:rPr>
              <a:t>모든 사람이 칭찬하기에는 약간 </a:t>
            </a:r>
            <a:r>
              <a:rPr lang="ko-KR" altLang="en-US" sz="2400" b="1" u="sng" dirty="0">
                <a:latin typeface="+mj-lt"/>
              </a:rPr>
              <a:t>부족</a:t>
            </a:r>
            <a:r>
              <a:rPr lang="ko-KR" altLang="en-US" sz="2400" dirty="0">
                <a:latin typeface="+mj-lt"/>
              </a:rPr>
              <a:t>한 외모</a:t>
            </a:r>
          </a:p>
          <a:p>
            <a:pPr fontAlgn="base"/>
            <a:r>
              <a:rPr lang="ko-KR" alt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◆</a:t>
            </a:r>
            <a:r>
              <a:rPr lang="ko-KR" altLang="en-US" sz="2400" dirty="0">
                <a:latin typeface="+mj-lt"/>
              </a:rPr>
              <a:t> 셋째</a:t>
            </a:r>
            <a:r>
              <a:rPr lang="en-US" altLang="ko-KR" sz="2400" dirty="0">
                <a:latin typeface="+mj-lt"/>
              </a:rPr>
              <a:t>, </a:t>
            </a:r>
            <a:r>
              <a:rPr lang="ko-KR" altLang="en-US" sz="2400" dirty="0">
                <a:latin typeface="+mj-lt"/>
              </a:rPr>
              <a:t>자신이 생각하는 것보다 </a:t>
            </a:r>
            <a:r>
              <a:rPr lang="ko-KR" altLang="en-US" sz="2400" b="1" u="sng" dirty="0">
                <a:latin typeface="+mj-lt"/>
              </a:rPr>
              <a:t>절반</a:t>
            </a:r>
            <a:r>
              <a:rPr lang="ko-KR" altLang="en-US" sz="2400" dirty="0">
                <a:latin typeface="+mj-lt"/>
              </a:rPr>
              <a:t>밖에 인정받지 못하는 명예</a:t>
            </a:r>
          </a:p>
          <a:p>
            <a:pPr fontAlgn="base"/>
            <a:r>
              <a:rPr lang="ko-KR" alt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◆</a:t>
            </a:r>
            <a:r>
              <a:rPr lang="ko-KR" altLang="en-US" sz="2400" dirty="0">
                <a:latin typeface="+mj-lt"/>
              </a:rPr>
              <a:t> 넷째</a:t>
            </a:r>
            <a:r>
              <a:rPr lang="en-US" altLang="ko-KR" sz="2400" dirty="0">
                <a:latin typeface="+mj-lt"/>
              </a:rPr>
              <a:t>, </a:t>
            </a:r>
            <a:r>
              <a:rPr lang="ko-KR" altLang="en-US" sz="2400" dirty="0">
                <a:latin typeface="+mj-lt"/>
              </a:rPr>
              <a:t>남과 겨루었을 때 한사람에게는 이기고 두사람에게는</a:t>
            </a:r>
          </a:p>
          <a:p>
            <a:pPr fontAlgn="base"/>
            <a:r>
              <a:rPr lang="ko-KR" altLang="en-US" sz="2400" dirty="0" smtClean="0">
                <a:latin typeface="+mj-lt"/>
              </a:rPr>
              <a:t>           질 </a:t>
            </a:r>
            <a:r>
              <a:rPr lang="ko-KR" altLang="en-US" sz="2400" dirty="0">
                <a:latin typeface="+mj-lt"/>
              </a:rPr>
              <a:t>정도의 체력</a:t>
            </a:r>
          </a:p>
          <a:p>
            <a:pPr fontAlgn="base"/>
            <a:r>
              <a:rPr lang="ko-KR" altLang="en-US" sz="24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◆</a:t>
            </a:r>
            <a:r>
              <a:rPr lang="ko-KR" altLang="en-US" sz="2400" dirty="0">
                <a:latin typeface="+mj-lt"/>
              </a:rPr>
              <a:t> 다섯째</a:t>
            </a:r>
            <a:r>
              <a:rPr lang="en-US" altLang="ko-KR" sz="2400" dirty="0">
                <a:latin typeface="+mj-lt"/>
              </a:rPr>
              <a:t>, </a:t>
            </a:r>
            <a:r>
              <a:rPr lang="ko-KR" altLang="en-US" sz="2400" dirty="0">
                <a:latin typeface="+mj-lt"/>
              </a:rPr>
              <a:t>연설을 했을 때 청중의 </a:t>
            </a:r>
            <a:r>
              <a:rPr lang="ko-KR" altLang="en-US" sz="2400" b="1" u="sng" dirty="0">
                <a:latin typeface="+mj-lt"/>
              </a:rPr>
              <a:t>절반</a:t>
            </a:r>
            <a:r>
              <a:rPr lang="ko-KR" altLang="en-US" sz="2400" dirty="0">
                <a:latin typeface="+mj-lt"/>
              </a:rPr>
              <a:t> 정도만 박수를 보내는</a:t>
            </a:r>
          </a:p>
          <a:p>
            <a:pPr fontAlgn="base"/>
            <a:r>
              <a:rPr lang="ko-KR" altLang="en-US" sz="2400" dirty="0" smtClean="0">
                <a:latin typeface="+mj-lt"/>
              </a:rPr>
              <a:t>           말솜씨</a:t>
            </a:r>
            <a:endParaRPr lang="ko-KR" altLang="en-US" sz="2400" dirty="0">
              <a:latin typeface="+mj-lt"/>
            </a:endParaRPr>
          </a:p>
          <a:p>
            <a:pPr fontAlgn="base"/>
            <a:r>
              <a:rPr lang="ko-KR" altLang="en-US" sz="2400" dirty="0" smtClean="0">
                <a:latin typeface="+mj-lt"/>
              </a:rPr>
              <a:t>    ⇒ </a:t>
            </a:r>
            <a:r>
              <a:rPr lang="ko-KR" altLang="en-US" sz="2400" dirty="0">
                <a:latin typeface="+mj-lt"/>
              </a:rPr>
              <a:t>공통점 </a:t>
            </a:r>
            <a:r>
              <a:rPr lang="en-US" altLang="ko-KR" sz="2400" dirty="0">
                <a:latin typeface="+mj-lt"/>
              </a:rPr>
              <a:t>: ‘</a:t>
            </a:r>
            <a:r>
              <a:rPr lang="ko-KR" altLang="en-US" sz="2400" dirty="0" err="1">
                <a:latin typeface="+mj-lt"/>
              </a:rPr>
              <a:t>완벽’이</a:t>
            </a:r>
            <a:r>
              <a:rPr lang="ko-KR" altLang="en-US" sz="2400" dirty="0">
                <a:latin typeface="+mj-lt"/>
              </a:rPr>
              <a:t> 아니라 </a:t>
            </a:r>
            <a:r>
              <a:rPr lang="ko-KR" altLang="en-US" sz="2400" b="1" u="sng" dirty="0">
                <a:solidFill>
                  <a:srgbClr val="FF0000"/>
                </a:solidFill>
                <a:latin typeface="+mj-lt"/>
              </a:rPr>
              <a:t>“약간의 부족함</a:t>
            </a:r>
            <a:r>
              <a:rPr lang="en-US" altLang="ko-KR" sz="2400" b="1" u="sng" dirty="0">
                <a:solidFill>
                  <a:srgbClr val="FF0000"/>
                </a:solidFill>
                <a:latin typeface="+mj-lt"/>
              </a:rPr>
              <a:t>!</a:t>
            </a:r>
            <a:r>
              <a:rPr lang="ko-KR" altLang="en-US" sz="2400" b="1" u="sng" dirty="0">
                <a:solidFill>
                  <a:srgbClr val="FF0000"/>
                </a:solidFill>
                <a:latin typeface="+mj-lt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538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8670482" y="6381328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72480" y="1196752"/>
            <a:ext cx="932620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dirty="0"/>
              <a:t>△ 스티브 잡스</a:t>
            </a:r>
            <a:r>
              <a:rPr lang="en-US" altLang="ko-KR" dirty="0"/>
              <a:t>(Steve Jobs) </a:t>
            </a:r>
            <a:r>
              <a:rPr lang="ko-KR" altLang="en-US" dirty="0"/>
              <a:t>유언 </a:t>
            </a:r>
            <a:r>
              <a:rPr lang="en-US" altLang="ko-KR" dirty="0"/>
              <a:t>: “</a:t>
            </a:r>
            <a:r>
              <a:rPr lang="ko-KR" altLang="en-US" u="sng" dirty="0">
                <a:solidFill>
                  <a:srgbClr val="FF0000"/>
                </a:solidFill>
              </a:rPr>
              <a:t>인간관계와 예술</a:t>
            </a:r>
            <a:r>
              <a:rPr lang="ko-KR" altLang="en-US" dirty="0"/>
              <a:t>에 집중하라”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△ </a:t>
            </a:r>
            <a:r>
              <a:rPr lang="ko-KR" altLang="en-US" dirty="0" err="1"/>
              <a:t>뤼트허르</a:t>
            </a:r>
            <a:r>
              <a:rPr lang="ko-KR" altLang="en-US" dirty="0"/>
              <a:t> </a:t>
            </a:r>
            <a:r>
              <a:rPr lang="ko-KR" altLang="en-US" dirty="0" err="1"/>
              <a:t>브레흐만</a:t>
            </a:r>
            <a:r>
              <a:rPr lang="en-US" altLang="ko-KR" dirty="0"/>
              <a:t>(</a:t>
            </a:r>
            <a:r>
              <a:rPr lang="en-US" altLang="ko-KR" dirty="0" err="1"/>
              <a:t>Rutger</a:t>
            </a:r>
            <a:r>
              <a:rPr lang="en-US" altLang="ko-KR" dirty="0"/>
              <a:t> </a:t>
            </a:r>
            <a:r>
              <a:rPr lang="en-US" altLang="ko-KR" dirty="0" err="1"/>
              <a:t>Bregman</a:t>
            </a:r>
            <a:r>
              <a:rPr lang="en-US" altLang="ko-KR" dirty="0"/>
              <a:t>)</a:t>
            </a:r>
            <a:r>
              <a:rPr lang="ko-KR" altLang="en-US" dirty="0"/>
              <a:t>은 “조만간 기계가 모든 작업을 </a:t>
            </a:r>
            <a:r>
              <a:rPr lang="ko-KR" altLang="en-US" dirty="0" smtClean="0"/>
              <a:t>담당해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 </a:t>
            </a:r>
            <a:r>
              <a:rPr lang="ko-KR" altLang="en-US" u="sng" dirty="0" smtClean="0">
                <a:solidFill>
                  <a:srgbClr val="FF0000"/>
                </a:solidFill>
              </a:rPr>
              <a:t>사람들은 예술과 </a:t>
            </a:r>
            <a:r>
              <a:rPr lang="ko-KR" altLang="en-US" u="sng" dirty="0">
                <a:solidFill>
                  <a:srgbClr val="FF0000"/>
                </a:solidFill>
              </a:rPr>
              <a:t>드라마와 춤</a:t>
            </a:r>
            <a:r>
              <a:rPr lang="en-US" altLang="ko-KR" u="sng" dirty="0">
                <a:solidFill>
                  <a:srgbClr val="FF0000"/>
                </a:solidFill>
              </a:rPr>
              <a:t>, </a:t>
            </a:r>
            <a:r>
              <a:rPr lang="ko-KR" altLang="en-US" u="sng" dirty="0">
                <a:solidFill>
                  <a:srgbClr val="FF0000"/>
                </a:solidFill>
              </a:rPr>
              <a:t>즉 상상이 만들어낸 삶에 몰입함으로써 </a:t>
            </a:r>
            <a:r>
              <a:rPr lang="ko-KR" altLang="en-US" u="sng" dirty="0" smtClean="0">
                <a:solidFill>
                  <a:srgbClr val="FF0000"/>
                </a:solidFill>
              </a:rPr>
              <a:t>여가를</a:t>
            </a:r>
            <a:endParaRPr lang="en-US" altLang="ko-KR" u="sng" dirty="0" smtClean="0">
              <a:solidFill>
                <a:srgbClr val="FF0000"/>
              </a:solidFill>
            </a:endParaRPr>
          </a:p>
          <a:p>
            <a:pPr fontAlgn="base"/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   </a:t>
            </a:r>
            <a:r>
              <a:rPr lang="ko-KR" altLang="en-US" u="sng" dirty="0" smtClean="0">
                <a:solidFill>
                  <a:srgbClr val="FF0000"/>
                </a:solidFill>
              </a:rPr>
              <a:t>풍부하게 </a:t>
            </a:r>
            <a:r>
              <a:rPr lang="ko-KR" altLang="en-US" u="sng" dirty="0">
                <a:solidFill>
                  <a:srgbClr val="FF0000"/>
                </a:solidFill>
              </a:rPr>
              <a:t>즐길 </a:t>
            </a:r>
            <a:r>
              <a:rPr lang="ko-KR" altLang="en-US" u="sng" dirty="0" smtClean="0">
                <a:solidFill>
                  <a:srgbClr val="FF0000"/>
                </a:solidFill>
              </a:rPr>
              <a:t>기회가 </a:t>
            </a:r>
            <a:r>
              <a:rPr lang="ko-KR" altLang="en-US" u="sng" dirty="0">
                <a:solidFill>
                  <a:srgbClr val="FF0000"/>
                </a:solidFill>
              </a:rPr>
              <a:t>생겨날 것</a:t>
            </a:r>
            <a:r>
              <a:rPr lang="ko-KR" altLang="en-US" dirty="0"/>
              <a:t>”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△ </a:t>
            </a:r>
            <a:r>
              <a:rPr lang="ko-KR" altLang="en-US" dirty="0"/>
              <a:t>칼 </a:t>
            </a:r>
            <a:r>
              <a:rPr lang="ko-KR" altLang="en-US" dirty="0" err="1"/>
              <a:t>베네딕트</a:t>
            </a:r>
            <a:r>
              <a:rPr lang="ko-KR" altLang="en-US" dirty="0"/>
              <a:t> </a:t>
            </a:r>
            <a:r>
              <a:rPr lang="ko-KR" altLang="en-US" dirty="0" err="1"/>
              <a:t>프레이</a:t>
            </a:r>
            <a:r>
              <a:rPr lang="en-US" altLang="ko-KR" dirty="0"/>
              <a:t>(Carl </a:t>
            </a:r>
            <a:r>
              <a:rPr lang="en-US" altLang="ko-KR" dirty="0" err="1"/>
              <a:t>Benedikt</a:t>
            </a:r>
            <a:r>
              <a:rPr lang="en-US" altLang="ko-KR" dirty="0"/>
              <a:t> Frey) : </a:t>
            </a:r>
            <a:r>
              <a:rPr lang="en-US" altLang="ko-KR" u="sng" dirty="0">
                <a:solidFill>
                  <a:srgbClr val="FF0000"/>
                </a:solidFill>
              </a:rPr>
              <a:t>“‘</a:t>
            </a:r>
            <a:r>
              <a:rPr lang="ko-KR" altLang="en-US" u="sng" dirty="0">
                <a:solidFill>
                  <a:srgbClr val="FF0000"/>
                </a:solidFill>
              </a:rPr>
              <a:t>감성이나 감정을 요구하는 </a:t>
            </a:r>
            <a:r>
              <a:rPr lang="ko-KR" altLang="en-US" u="sng" dirty="0" err="1">
                <a:solidFill>
                  <a:srgbClr val="FF0000"/>
                </a:solidFill>
              </a:rPr>
              <a:t>직업’은</a:t>
            </a:r>
            <a:r>
              <a:rPr lang="ko-KR" altLang="en-US" u="sng" dirty="0">
                <a:solidFill>
                  <a:srgbClr val="FF0000"/>
                </a:solidFill>
              </a:rPr>
              <a:t> </a:t>
            </a:r>
            <a:endParaRPr lang="en-US" altLang="ko-KR" u="sng" dirty="0" smtClean="0">
              <a:solidFill>
                <a:srgbClr val="FF0000"/>
              </a:solidFill>
            </a:endParaRPr>
          </a:p>
          <a:p>
            <a:pPr fontAlgn="base"/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   </a:t>
            </a:r>
            <a:r>
              <a:rPr lang="ko-KR" altLang="en-US" u="sng" dirty="0" smtClean="0">
                <a:solidFill>
                  <a:srgbClr val="FF0000"/>
                </a:solidFill>
              </a:rPr>
              <a:t>미래에도 </a:t>
            </a:r>
            <a:r>
              <a:rPr lang="ko-KR" altLang="en-US" u="sng" dirty="0">
                <a:solidFill>
                  <a:srgbClr val="FF0000"/>
                </a:solidFill>
              </a:rPr>
              <a:t>살아남을 가능성이 크다</a:t>
            </a:r>
            <a:r>
              <a:rPr lang="en-US" altLang="ko-KR" dirty="0"/>
              <a:t>. </a:t>
            </a:r>
            <a:r>
              <a:rPr lang="ko-KR" altLang="en-US" dirty="0"/>
              <a:t>예술가나 </a:t>
            </a:r>
            <a:r>
              <a:rPr lang="ko-KR" altLang="en-US" dirty="0" err="1"/>
              <a:t>테라피스트</a:t>
            </a:r>
            <a:r>
              <a:rPr lang="en-US" altLang="ko-KR" dirty="0"/>
              <a:t>(</a:t>
            </a:r>
            <a:r>
              <a:rPr lang="ko-KR" altLang="en-US" dirty="0"/>
              <a:t>음악치료</a:t>
            </a:r>
            <a:r>
              <a:rPr lang="en-US" altLang="ko-KR" dirty="0"/>
              <a:t>, </a:t>
            </a:r>
            <a:r>
              <a:rPr lang="ko-KR" altLang="en-US" dirty="0"/>
              <a:t>미술치료</a:t>
            </a:r>
            <a:r>
              <a:rPr lang="en-US" altLang="ko-KR" dirty="0"/>
              <a:t>,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err="1" smtClean="0"/>
              <a:t>운동처방과</a:t>
            </a:r>
            <a:r>
              <a:rPr lang="ko-KR" altLang="en-US" dirty="0" smtClean="0"/>
              <a:t> </a:t>
            </a:r>
            <a:r>
              <a:rPr lang="ko-KR" altLang="en-US" dirty="0"/>
              <a:t>같이 약이나 주사 등을 이용치 않는 새롭고 다양한 치료를 하는 사람</a:t>
            </a:r>
            <a:r>
              <a:rPr lang="en-US" altLang="ko-KR" dirty="0"/>
              <a:t>),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연애 </a:t>
            </a:r>
            <a:r>
              <a:rPr lang="ko-KR" altLang="en-US" dirty="0" err="1"/>
              <a:t>상담사가</a:t>
            </a:r>
            <a:r>
              <a:rPr lang="ko-KR" altLang="en-US" dirty="0"/>
              <a:t> 대표적이다</a:t>
            </a:r>
            <a:r>
              <a:rPr lang="en-US" altLang="ko-KR" dirty="0"/>
              <a:t>. </a:t>
            </a:r>
            <a:r>
              <a:rPr lang="ko-KR" altLang="en-US" u="sng" dirty="0">
                <a:solidFill>
                  <a:srgbClr val="FF0000"/>
                </a:solidFill>
              </a:rPr>
              <a:t>기계가 대체할 수 없는 인간의 영역을 찾아 </a:t>
            </a:r>
            <a:r>
              <a:rPr lang="ko-KR" altLang="en-US" u="sng" dirty="0" err="1">
                <a:solidFill>
                  <a:srgbClr val="FF0000"/>
                </a:solidFill>
              </a:rPr>
              <a:t>특화시키는</a:t>
            </a:r>
            <a:r>
              <a:rPr lang="ko-KR" altLang="en-US" u="sng" dirty="0">
                <a:solidFill>
                  <a:srgbClr val="FF0000"/>
                </a:solidFill>
              </a:rPr>
              <a:t> </a:t>
            </a:r>
            <a:endParaRPr lang="en-US" altLang="ko-KR" u="sng" dirty="0" smtClean="0">
              <a:solidFill>
                <a:srgbClr val="FF0000"/>
              </a:solidFill>
            </a:endParaRPr>
          </a:p>
          <a:p>
            <a:pPr fontAlgn="base"/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   </a:t>
            </a:r>
            <a:r>
              <a:rPr lang="ko-KR" altLang="en-US" u="sng" dirty="0" smtClean="0">
                <a:solidFill>
                  <a:srgbClr val="FF0000"/>
                </a:solidFill>
              </a:rPr>
              <a:t>것이 </a:t>
            </a:r>
            <a:r>
              <a:rPr lang="ko-KR" altLang="en-US" u="sng" dirty="0">
                <a:solidFill>
                  <a:srgbClr val="FF0000"/>
                </a:solidFill>
              </a:rPr>
              <a:t>‘기계와의 전쟁’ 시대에 적응하는 방법</a:t>
            </a:r>
            <a:r>
              <a:rPr lang="ko-KR" altLang="en-US" dirty="0"/>
              <a:t>이 될 수 있다는 의미</a:t>
            </a:r>
            <a:r>
              <a:rPr lang="ko-KR" altLang="en-US" dirty="0" smtClean="0"/>
              <a:t>”</a:t>
            </a:r>
            <a:endParaRPr lang="en-US" altLang="ko-KR" dirty="0" smtClean="0"/>
          </a:p>
          <a:p>
            <a:pPr fontAlgn="base"/>
            <a:endParaRPr lang="en-US" altLang="ko-KR" dirty="0"/>
          </a:p>
          <a:p>
            <a:pPr fontAlgn="base"/>
            <a:r>
              <a:rPr lang="ko-KR" altLang="en-US" dirty="0"/>
              <a:t>⇒ </a:t>
            </a:r>
            <a:r>
              <a:rPr lang="ko-KR" altLang="en-US" dirty="0" smtClean="0"/>
              <a:t>새로운 형태의 예술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과학</a:t>
            </a:r>
            <a:r>
              <a:rPr lang="en-US" altLang="ko-KR" dirty="0" smtClean="0"/>
              <a:t>-</a:t>
            </a:r>
            <a:r>
              <a:rPr lang="ko-KR" altLang="en-US" dirty="0" smtClean="0"/>
              <a:t>예술 </a:t>
            </a:r>
            <a:r>
              <a:rPr lang="ko-KR" altLang="en-US" dirty="0" err="1" smtClean="0"/>
              <a:t>융복합산업</a:t>
            </a:r>
            <a:r>
              <a:rPr lang="en-US" altLang="ko-KR" dirty="0" smtClean="0"/>
              <a:t>(</a:t>
            </a:r>
            <a:r>
              <a:rPr lang="ko-KR" altLang="en-US" u="sng" dirty="0" smtClean="0">
                <a:solidFill>
                  <a:srgbClr val="FF0000"/>
                </a:solidFill>
              </a:rPr>
              <a:t>“</a:t>
            </a:r>
            <a:r>
              <a:rPr lang="en-US" altLang="ko-KR" u="sng" dirty="0">
                <a:solidFill>
                  <a:srgbClr val="FF0000"/>
                </a:solidFill>
              </a:rPr>
              <a:t>S</a:t>
            </a:r>
            <a:r>
              <a:rPr lang="ko-KR" altLang="en-US" u="sng" baseline="30000" dirty="0">
                <a:solidFill>
                  <a:srgbClr val="FF0000"/>
                </a:solidFill>
              </a:rPr>
              <a:t>★</a:t>
            </a:r>
            <a:r>
              <a:rPr lang="en-US" altLang="ko-KR" u="sng" dirty="0" err="1">
                <a:solidFill>
                  <a:srgbClr val="FF0000"/>
                </a:solidFill>
              </a:rPr>
              <a:t>TArt</a:t>
            </a:r>
            <a:r>
              <a:rPr lang="en-US" altLang="ko-KR" u="sng" dirty="0" smtClean="0">
                <a:solidFill>
                  <a:srgbClr val="FF0000"/>
                </a:solidFill>
              </a:rPr>
              <a:t>”</a:t>
            </a:r>
            <a:r>
              <a:rPr lang="en-US" altLang="ko-KR" dirty="0" smtClean="0"/>
              <a:t>) - </a:t>
            </a:r>
            <a:r>
              <a:rPr lang="ko-KR" altLang="en-US" dirty="0" smtClean="0"/>
              <a:t>고도의 </a:t>
            </a:r>
            <a:r>
              <a:rPr lang="ko-KR" altLang="en-US" u="sng" dirty="0">
                <a:solidFill>
                  <a:srgbClr val="FF0000"/>
                </a:solidFill>
              </a:rPr>
              <a:t>과학기술</a:t>
            </a:r>
            <a:r>
              <a:rPr lang="en-US" altLang="ko-KR" u="sng" dirty="0">
                <a:solidFill>
                  <a:srgbClr val="FF0000"/>
                </a:solidFill>
              </a:rPr>
              <a:t>(S&amp;T)</a:t>
            </a:r>
            <a:r>
              <a:rPr lang="ko-KR" altLang="en-US" dirty="0"/>
              <a:t>과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접목</a:t>
            </a:r>
            <a:r>
              <a:rPr lang="en-US" altLang="ko-KR" dirty="0"/>
              <a:t>·</a:t>
            </a:r>
            <a:r>
              <a:rPr lang="ko-KR" altLang="en-US" dirty="0"/>
              <a:t>융합된 새로운 장르의 </a:t>
            </a:r>
            <a:r>
              <a:rPr lang="ko-KR" altLang="en-US" dirty="0" err="1" smtClean="0"/>
              <a:t>융복합</a:t>
            </a:r>
            <a:r>
              <a:rPr lang="ko-KR" altLang="en-US" dirty="0" smtClean="0"/>
              <a:t> </a:t>
            </a:r>
            <a:r>
              <a:rPr lang="ko-KR" altLang="en-US" u="sng" dirty="0" smtClean="0">
                <a:solidFill>
                  <a:srgbClr val="FF0000"/>
                </a:solidFill>
              </a:rPr>
              <a:t>예술</a:t>
            </a:r>
            <a:r>
              <a:rPr lang="en-US" altLang="ko-KR" u="sng" dirty="0">
                <a:solidFill>
                  <a:srgbClr val="FF0000"/>
                </a:solidFill>
              </a:rPr>
              <a:t>(Art)</a:t>
            </a:r>
            <a:r>
              <a:rPr lang="ko-KR" altLang="en-US" dirty="0"/>
              <a:t>로서 창작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공연</a:t>
            </a:r>
            <a:r>
              <a:rPr lang="en-US" altLang="ko-KR" dirty="0"/>
              <a:t>, </a:t>
            </a:r>
            <a:r>
              <a:rPr lang="ko-KR" altLang="en-US" dirty="0"/>
              <a:t>전시 활동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- </a:t>
            </a:r>
            <a:r>
              <a:rPr lang="ko-KR" altLang="en-US" dirty="0"/>
              <a:t>문화예술과 과학기술이 접목하고 융합되는 신 문화예술 시대 도래 </a:t>
            </a:r>
          </a:p>
          <a:p>
            <a:pPr fontAlgn="base"/>
            <a:endParaRPr lang="en-US" altLang="ko-KR" dirty="0" smtClean="0"/>
          </a:p>
          <a:p>
            <a:pPr fontAlgn="base"/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43493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381000" y="980728"/>
            <a:ext cx="84969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AutoNum type="arabicParenBoth"/>
            </a:pPr>
            <a:r>
              <a:rPr lang="ko-KR" altLang="en-US" b="1" dirty="0" smtClean="0">
                <a:solidFill>
                  <a:schemeClr val="accent1"/>
                </a:solidFill>
              </a:rPr>
              <a:t>여가활용 교육 </a:t>
            </a:r>
            <a:r>
              <a:rPr lang="en-US" altLang="ko-KR" b="1" dirty="0" smtClean="0">
                <a:solidFill>
                  <a:schemeClr val="accent1"/>
                </a:solidFill>
              </a:rPr>
              <a:t>: AI, </a:t>
            </a:r>
            <a:r>
              <a:rPr lang="ko-KR" altLang="en-US" b="1" dirty="0" smtClean="0">
                <a:solidFill>
                  <a:schemeClr val="accent1"/>
                </a:solidFill>
              </a:rPr>
              <a:t>로봇과 </a:t>
            </a:r>
            <a:r>
              <a:rPr lang="ko-KR" altLang="en-US" b="1" dirty="0" err="1" smtClean="0">
                <a:solidFill>
                  <a:schemeClr val="accent1"/>
                </a:solidFill>
              </a:rPr>
              <a:t>대체관계</a:t>
            </a:r>
            <a:r>
              <a:rPr lang="ko-KR" altLang="en-US" b="1" dirty="0" smtClean="0">
                <a:solidFill>
                  <a:schemeClr val="accent1"/>
                </a:solidFill>
              </a:rPr>
              <a:t> </a:t>
            </a:r>
            <a:r>
              <a:rPr lang="en-US" altLang="ko-KR" b="1" dirty="0" smtClean="0">
                <a:solidFill>
                  <a:schemeClr val="accent1"/>
                </a:solidFill>
              </a:rPr>
              <a:t>(</a:t>
            </a:r>
            <a:r>
              <a:rPr lang="ko-KR" altLang="en-US" b="1" dirty="0" smtClean="0">
                <a:solidFill>
                  <a:schemeClr val="accent1"/>
                </a:solidFill>
              </a:rPr>
              <a:t>인간성</a:t>
            </a:r>
            <a:r>
              <a:rPr lang="en-US" altLang="ko-KR" b="1" dirty="0" smtClean="0">
                <a:solidFill>
                  <a:schemeClr val="accent1"/>
                </a:solidFill>
              </a:rPr>
              <a:t>, </a:t>
            </a:r>
            <a:r>
              <a:rPr lang="ko-KR" altLang="en-US" b="1" dirty="0" smtClean="0">
                <a:solidFill>
                  <a:schemeClr val="accent1"/>
                </a:solidFill>
              </a:rPr>
              <a:t>창의성 발휘</a:t>
            </a:r>
            <a:r>
              <a:rPr lang="en-US" altLang="ko-KR" b="1" dirty="0" smtClean="0">
                <a:solidFill>
                  <a:schemeClr val="accent1"/>
                </a:solidFill>
              </a:rPr>
              <a:t>)</a:t>
            </a:r>
            <a:r>
              <a:rPr lang="ko-KR" altLang="en-US" dirty="0" smtClean="0">
                <a:solidFill>
                  <a:schemeClr val="accent1"/>
                </a:solidFill>
              </a:rPr>
              <a:t> </a:t>
            </a:r>
            <a:endParaRPr lang="en-US" altLang="ko-KR" dirty="0" smtClean="0">
              <a:solidFill>
                <a:schemeClr val="accent1"/>
              </a:solidFill>
            </a:endParaRPr>
          </a:p>
          <a:p>
            <a:pPr fontAlgn="base"/>
            <a:endParaRPr lang="en-US" altLang="ko-KR" u="sng" dirty="0"/>
          </a:p>
          <a:p>
            <a:pPr fontAlgn="base"/>
            <a:r>
              <a:rPr lang="ko-KR" altLang="en-US" u="sng" dirty="0"/>
              <a:t>△ </a:t>
            </a:r>
            <a:r>
              <a:rPr lang="en-US" altLang="ko-KR" u="sng" dirty="0"/>
              <a:t>4</a:t>
            </a:r>
            <a:r>
              <a:rPr lang="ko-KR" altLang="en-US" u="sng" dirty="0"/>
              <a:t>차산업혁명의 진전으로 </a:t>
            </a:r>
            <a:r>
              <a:rPr lang="ko-KR" altLang="en-US" u="sng" dirty="0" err="1"/>
              <a:t>임금노동이</a:t>
            </a:r>
            <a:r>
              <a:rPr lang="ko-KR" altLang="en-US" u="sng" dirty="0"/>
              <a:t> 소멸하는 시대가 도래한다면 인간은 더 </a:t>
            </a:r>
            <a:r>
              <a:rPr lang="ko-KR" altLang="en-US" u="sng" dirty="0" smtClean="0"/>
              <a:t>이상 돈을 </a:t>
            </a:r>
            <a:r>
              <a:rPr lang="ko-KR" altLang="en-US" dirty="0"/>
              <a:t>벌기 위한 수단으로 노동하지는 않게 될 것이며</a:t>
            </a:r>
            <a:r>
              <a:rPr lang="en-US" altLang="ko-KR" dirty="0"/>
              <a:t>, </a:t>
            </a:r>
            <a:r>
              <a:rPr lang="en-US" altLang="ko-KR" u="sng" dirty="0">
                <a:solidFill>
                  <a:srgbClr val="FF0000"/>
                </a:solidFill>
              </a:rPr>
              <a:t>‘</a:t>
            </a:r>
            <a:r>
              <a:rPr lang="ko-KR" altLang="en-US" u="sng" dirty="0" err="1">
                <a:solidFill>
                  <a:srgbClr val="FF0000"/>
                </a:solidFill>
              </a:rPr>
              <a:t>소비’와</a:t>
            </a:r>
            <a:r>
              <a:rPr lang="ko-KR" altLang="en-US" u="sng" dirty="0">
                <a:solidFill>
                  <a:srgbClr val="FF0000"/>
                </a:solidFill>
              </a:rPr>
              <a:t> ‘</a:t>
            </a:r>
            <a:r>
              <a:rPr lang="ko-KR" altLang="en-US" u="sng" dirty="0" err="1">
                <a:solidFill>
                  <a:srgbClr val="FF0000"/>
                </a:solidFill>
              </a:rPr>
              <a:t>여가’가</a:t>
            </a:r>
            <a:r>
              <a:rPr lang="ko-KR" altLang="en-US" u="sng" dirty="0">
                <a:solidFill>
                  <a:srgbClr val="FF0000"/>
                </a:solidFill>
              </a:rPr>
              <a:t> 주된 활동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△ </a:t>
            </a:r>
            <a:r>
              <a:rPr lang="en-US" altLang="ko-KR" dirty="0" err="1"/>
              <a:t>Skidelsky</a:t>
            </a:r>
            <a:r>
              <a:rPr lang="en-US" altLang="ko-KR" dirty="0"/>
              <a:t> </a:t>
            </a:r>
            <a:r>
              <a:rPr lang="ko-KR" altLang="en-US" dirty="0"/>
              <a:t>부자</a:t>
            </a:r>
            <a:r>
              <a:rPr lang="en-US" altLang="ko-KR" dirty="0"/>
              <a:t>(2013) : ‘</a:t>
            </a:r>
            <a:r>
              <a:rPr lang="ko-KR" altLang="en-US" dirty="0" err="1"/>
              <a:t>여가’는</a:t>
            </a:r>
            <a:r>
              <a:rPr lang="ko-KR" altLang="en-US" dirty="0"/>
              <a:t> 일을 하기 위한 ‘</a:t>
            </a:r>
            <a:r>
              <a:rPr lang="ko-KR" altLang="en-US" dirty="0" err="1"/>
              <a:t>휴식’이</a:t>
            </a:r>
            <a:r>
              <a:rPr lang="ko-KR" altLang="en-US" dirty="0"/>
              <a:t> 아니며</a:t>
            </a:r>
            <a:r>
              <a:rPr lang="en-US" altLang="ko-KR" dirty="0"/>
              <a:t>, </a:t>
            </a:r>
            <a:r>
              <a:rPr lang="ko-KR" altLang="en-US" dirty="0"/>
              <a:t>그 자체로서 ‘</a:t>
            </a:r>
            <a:r>
              <a:rPr lang="ko-KR" altLang="en-US" dirty="0" smtClean="0"/>
              <a:t>정당한 활동의 </a:t>
            </a:r>
            <a:r>
              <a:rPr lang="ko-KR" altLang="en-US" dirty="0"/>
              <a:t>특수한 </a:t>
            </a:r>
            <a:r>
              <a:rPr lang="ko-KR" altLang="en-US" dirty="0" err="1"/>
              <a:t>형태’라고</a:t>
            </a:r>
            <a:r>
              <a:rPr lang="ko-KR" altLang="en-US" dirty="0"/>
              <a:t> </a:t>
            </a:r>
            <a:r>
              <a:rPr lang="ko-KR" altLang="en-US" dirty="0" smtClean="0"/>
              <a:t>규정 </a:t>
            </a:r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en-US" altLang="ko-KR" i="1" dirty="0">
                <a:solidFill>
                  <a:schemeClr val="accent5">
                    <a:lumMod val="50000"/>
                  </a:schemeClr>
                </a:solidFill>
              </a:rPr>
              <a:t>How Much is Enough : Money and the Good Life</a:t>
            </a:r>
            <a:r>
              <a:rPr lang="en-US" altLang="ko-KR" i="1" dirty="0" smtClean="0">
                <a:solidFill>
                  <a:schemeClr val="accent5">
                    <a:lumMod val="50000"/>
                  </a:schemeClr>
                </a:solidFill>
              </a:rPr>
              <a:t>?</a:t>
            </a:r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  <a:endParaRPr lang="ko-KR" altLang="en-US" dirty="0">
              <a:solidFill>
                <a:schemeClr val="accent5">
                  <a:lumMod val="50000"/>
                </a:schemeClr>
              </a:solidFill>
            </a:endParaRPr>
          </a:p>
          <a:p>
            <a:pPr fontAlgn="base"/>
            <a:endParaRPr lang="ko-KR" altLang="en-US" dirty="0"/>
          </a:p>
          <a:p>
            <a:pPr fontAlgn="base"/>
            <a:r>
              <a:rPr lang="en-US" altLang="ko-KR" dirty="0" smtClean="0"/>
              <a:t>   </a:t>
            </a:r>
            <a:r>
              <a:rPr lang="en-US" altLang="ko-KR" dirty="0"/>
              <a:t>- </a:t>
            </a:r>
            <a:r>
              <a:rPr lang="ko-KR" altLang="en-US" dirty="0" err="1"/>
              <a:t>여가란</a:t>
            </a:r>
            <a:r>
              <a:rPr lang="ko-KR" altLang="en-US" dirty="0"/>
              <a:t> 그저 일을 하지 않는 시간이 아니라 외적인 강제 없이 자신이 정말로 </a:t>
            </a:r>
            <a:r>
              <a:rPr lang="ko-KR" altLang="en-US" dirty="0" smtClean="0"/>
              <a:t>원하는 일에 </a:t>
            </a:r>
            <a:r>
              <a:rPr lang="ko-KR" altLang="en-US" dirty="0"/>
              <a:t>몰입하는 적극적인 활동을 의미 → 여가를 결코 부정적 시각으로 보아서는 </a:t>
            </a:r>
            <a:r>
              <a:rPr lang="ko-KR" altLang="en-US" dirty="0" smtClean="0"/>
              <a:t>안 </a:t>
            </a:r>
            <a:r>
              <a:rPr lang="ko-KR" altLang="en-US" dirty="0"/>
              <a:t>되며 </a:t>
            </a:r>
            <a:r>
              <a:rPr lang="ko-KR" altLang="en-US" u="sng" dirty="0">
                <a:solidFill>
                  <a:srgbClr val="FF0000"/>
                </a:solidFill>
              </a:rPr>
              <a:t>‘창의적 </a:t>
            </a:r>
            <a:r>
              <a:rPr lang="ko-KR" altLang="en-US" u="sng" dirty="0" err="1">
                <a:solidFill>
                  <a:srgbClr val="FF0000"/>
                </a:solidFill>
              </a:rPr>
              <a:t>활동’</a:t>
            </a:r>
            <a:r>
              <a:rPr lang="ko-KR" altLang="en-US" dirty="0" err="1"/>
              <a:t>의</a:t>
            </a:r>
            <a:r>
              <a:rPr lang="ko-KR" altLang="en-US" dirty="0"/>
              <a:t> 하나로 보는 것이 </a:t>
            </a:r>
            <a:r>
              <a:rPr lang="ko-KR" altLang="en-US" dirty="0" err="1" smtClean="0"/>
              <a:t>마땅</a:t>
            </a:r>
            <a:endParaRPr lang="en-US" altLang="ko-KR" dirty="0" smtClean="0"/>
          </a:p>
          <a:p>
            <a:pPr fontAlgn="base"/>
            <a:endParaRPr lang="en-US" altLang="ko-KR" dirty="0"/>
          </a:p>
          <a:p>
            <a:pPr fontAlgn="base"/>
            <a:r>
              <a:rPr lang="en-US" altLang="ko-KR" dirty="0" smtClean="0"/>
              <a:t>   - </a:t>
            </a:r>
            <a:r>
              <a:rPr lang="ko-KR" altLang="en-US" dirty="0"/>
              <a:t>단순히 돈이 목적이 아니라 </a:t>
            </a:r>
            <a:r>
              <a:rPr lang="ko-KR" altLang="en-US" u="sng" dirty="0">
                <a:solidFill>
                  <a:srgbClr val="FF0000"/>
                </a:solidFill>
              </a:rPr>
              <a:t>진정한 ‘좋은 </a:t>
            </a:r>
            <a:r>
              <a:rPr lang="ko-KR" altLang="en-US" u="sng" dirty="0" err="1">
                <a:solidFill>
                  <a:srgbClr val="FF0000"/>
                </a:solidFill>
              </a:rPr>
              <a:t>삶’</a:t>
            </a:r>
            <a:r>
              <a:rPr lang="ko-KR" altLang="en-US" dirty="0" err="1"/>
              <a:t>을</a:t>
            </a:r>
            <a:r>
              <a:rPr lang="ko-KR" altLang="en-US" dirty="0"/>
              <a:t> 영위하기 위해 필요한 </a:t>
            </a:r>
            <a:r>
              <a:rPr lang="ko-KR" altLang="en-US" u="sng" dirty="0">
                <a:solidFill>
                  <a:srgbClr val="FF0000"/>
                </a:solidFill>
              </a:rPr>
              <a:t>‘</a:t>
            </a:r>
            <a:r>
              <a:rPr lang="ko-KR" altLang="en-US" u="sng" dirty="0" err="1">
                <a:solidFill>
                  <a:srgbClr val="FF0000"/>
                </a:solidFill>
              </a:rPr>
              <a:t>기본재</a:t>
            </a:r>
            <a:r>
              <a:rPr lang="en-US" altLang="ko-KR" u="sng" dirty="0">
                <a:solidFill>
                  <a:srgbClr val="FF0000"/>
                </a:solidFill>
              </a:rPr>
              <a:t>(</a:t>
            </a:r>
            <a:r>
              <a:rPr lang="en-US" altLang="ko-KR" u="sng" dirty="0" smtClean="0">
                <a:solidFill>
                  <a:srgbClr val="FF0000"/>
                </a:solidFill>
              </a:rPr>
              <a:t>Basic Goods</a:t>
            </a:r>
            <a:r>
              <a:rPr lang="en-US" altLang="ko-KR" u="sng" dirty="0">
                <a:solidFill>
                  <a:srgbClr val="FF0000"/>
                </a:solidFill>
              </a:rPr>
              <a:t>)’</a:t>
            </a:r>
            <a:r>
              <a:rPr lang="ko-KR" altLang="en-US" u="sng" dirty="0">
                <a:solidFill>
                  <a:srgbClr val="FF0000"/>
                </a:solidFill>
              </a:rPr>
              <a:t>로서 건강</a:t>
            </a:r>
            <a:r>
              <a:rPr lang="en-US" altLang="ko-KR" u="sng" dirty="0">
                <a:solidFill>
                  <a:srgbClr val="FF0000"/>
                </a:solidFill>
              </a:rPr>
              <a:t>, </a:t>
            </a:r>
            <a:r>
              <a:rPr lang="ko-KR" altLang="en-US" u="sng" dirty="0">
                <a:solidFill>
                  <a:srgbClr val="FF0000"/>
                </a:solidFill>
              </a:rPr>
              <a:t>안전</a:t>
            </a:r>
            <a:r>
              <a:rPr lang="en-US" altLang="ko-KR" u="sng" dirty="0">
                <a:solidFill>
                  <a:srgbClr val="FF0000"/>
                </a:solidFill>
              </a:rPr>
              <a:t>, </a:t>
            </a:r>
            <a:r>
              <a:rPr lang="ko-KR" altLang="en-US" u="sng" dirty="0">
                <a:solidFill>
                  <a:srgbClr val="FF0000"/>
                </a:solidFill>
              </a:rPr>
              <a:t>존중</a:t>
            </a:r>
            <a:r>
              <a:rPr lang="en-US" altLang="ko-KR" u="sng" dirty="0">
                <a:solidFill>
                  <a:srgbClr val="FF0000"/>
                </a:solidFill>
              </a:rPr>
              <a:t>, </a:t>
            </a:r>
            <a:r>
              <a:rPr lang="ko-KR" altLang="en-US" u="sng" dirty="0">
                <a:solidFill>
                  <a:srgbClr val="FF0000"/>
                </a:solidFill>
              </a:rPr>
              <a:t>개성</a:t>
            </a:r>
            <a:r>
              <a:rPr lang="en-US" altLang="ko-KR" u="sng" dirty="0">
                <a:solidFill>
                  <a:srgbClr val="FF0000"/>
                </a:solidFill>
              </a:rPr>
              <a:t>, </a:t>
            </a:r>
            <a:r>
              <a:rPr lang="ko-KR" altLang="en-US" u="sng" dirty="0">
                <a:solidFill>
                  <a:srgbClr val="FF0000"/>
                </a:solidFill>
              </a:rPr>
              <a:t>자연과의 조화</a:t>
            </a:r>
            <a:r>
              <a:rPr lang="en-US" altLang="ko-KR" u="sng" dirty="0">
                <a:solidFill>
                  <a:srgbClr val="FF0000"/>
                </a:solidFill>
              </a:rPr>
              <a:t>, </a:t>
            </a:r>
            <a:r>
              <a:rPr lang="ko-KR" altLang="en-US" u="sng" dirty="0">
                <a:solidFill>
                  <a:srgbClr val="FF0000"/>
                </a:solidFill>
              </a:rPr>
              <a:t>우정</a:t>
            </a:r>
            <a:r>
              <a:rPr lang="en-US" altLang="ko-KR" u="sng" dirty="0">
                <a:solidFill>
                  <a:srgbClr val="FF0000"/>
                </a:solidFill>
              </a:rPr>
              <a:t>, </a:t>
            </a:r>
            <a:r>
              <a:rPr lang="ko-KR" altLang="en-US" u="sng" dirty="0">
                <a:solidFill>
                  <a:srgbClr val="FF0000"/>
                </a:solidFill>
              </a:rPr>
              <a:t>여가 등 </a:t>
            </a:r>
            <a:r>
              <a:rPr lang="en-US" altLang="ko-KR" u="sng" dirty="0">
                <a:solidFill>
                  <a:srgbClr val="FF0000"/>
                </a:solidFill>
              </a:rPr>
              <a:t>7</a:t>
            </a:r>
            <a:r>
              <a:rPr lang="ko-KR" altLang="en-US" u="sng" dirty="0">
                <a:solidFill>
                  <a:srgbClr val="FF0000"/>
                </a:solidFill>
              </a:rPr>
              <a:t>가지</a:t>
            </a:r>
            <a:r>
              <a:rPr lang="ko-KR" altLang="en-US" dirty="0"/>
              <a:t>를 </a:t>
            </a:r>
            <a:r>
              <a:rPr lang="ko-KR" altLang="en-US" dirty="0" smtClean="0"/>
              <a:t>제공해야 한다고 </a:t>
            </a:r>
            <a:r>
              <a:rPr lang="ko-KR" altLang="en-US" dirty="0"/>
              <a:t>주장</a:t>
            </a:r>
          </a:p>
          <a:p>
            <a:pPr fontAlgn="base"/>
            <a:endParaRPr lang="ko-KR" altLang="en-US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332415" y="184503"/>
            <a:ext cx="5628697" cy="378705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dirty="0" smtClean="0"/>
              <a:t>4. 4</a:t>
            </a:r>
            <a:r>
              <a:rPr lang="ko-KR" altLang="en-US" dirty="0" err="1" smtClean="0"/>
              <a:t>차산업혁명</a:t>
            </a:r>
            <a:r>
              <a:rPr lang="ko-KR" altLang="en-US" dirty="0" smtClean="0"/>
              <a:t> 시대에 부응하는 교육정책 방향 제언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0468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44488" y="908720"/>
            <a:ext cx="932620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dirty="0"/>
          </a:p>
          <a:p>
            <a:pPr fontAlgn="base"/>
            <a:r>
              <a:rPr lang="ko-KR" altLang="en-US" dirty="0"/>
              <a:t>△ </a:t>
            </a:r>
            <a:r>
              <a:rPr lang="en-US" altLang="ko-KR" dirty="0"/>
              <a:t>Rifkin(1995) : </a:t>
            </a:r>
            <a:r>
              <a:rPr lang="ko-KR" altLang="en-US" dirty="0"/>
              <a:t>노동의 소멸로 인해 ‘</a:t>
            </a:r>
            <a:r>
              <a:rPr lang="ko-KR" altLang="en-US" dirty="0" err="1"/>
              <a:t>여가혁명</a:t>
            </a:r>
            <a:r>
              <a:rPr lang="ko-KR" altLang="en-US" dirty="0"/>
              <a:t>’ 발생 → 그러나 자동화 시스템에 의해 </a:t>
            </a:r>
            <a:endParaRPr lang="en-US" altLang="ko-KR" dirty="0"/>
          </a:p>
          <a:p>
            <a:pPr fontAlgn="base"/>
            <a:r>
              <a:rPr lang="en-US" altLang="ko-KR" dirty="0"/>
              <a:t>    </a:t>
            </a:r>
            <a:r>
              <a:rPr lang="ko-KR" altLang="en-US" dirty="0"/>
              <a:t>일자리가 박탈되면서 역설적으로 </a:t>
            </a:r>
            <a:r>
              <a:rPr lang="ko-KR" altLang="en-US" u="sng" dirty="0">
                <a:solidFill>
                  <a:srgbClr val="FF0000"/>
                </a:solidFill>
              </a:rPr>
              <a:t>인간의 삶의 중심을 일과 물질적 부</a:t>
            </a:r>
            <a:r>
              <a:rPr lang="en-US" altLang="ko-KR" u="sng" dirty="0">
                <a:solidFill>
                  <a:srgbClr val="FF0000"/>
                </a:solidFill>
              </a:rPr>
              <a:t>(</a:t>
            </a:r>
            <a:r>
              <a:rPr lang="ko-KR" altLang="en-US" u="sng" dirty="0">
                <a:solidFill>
                  <a:srgbClr val="FF0000"/>
                </a:solidFill>
              </a:rPr>
              <a:t>富</a:t>
            </a:r>
            <a:r>
              <a:rPr lang="en-US" altLang="ko-KR" u="sng" dirty="0">
                <a:solidFill>
                  <a:srgbClr val="FF0000"/>
                </a:solidFill>
              </a:rPr>
              <a:t>)</a:t>
            </a:r>
            <a:r>
              <a:rPr lang="ko-KR" altLang="en-US" u="sng" dirty="0">
                <a:solidFill>
                  <a:srgbClr val="FF0000"/>
                </a:solidFill>
              </a:rPr>
              <a:t>로부터 </a:t>
            </a:r>
            <a:endParaRPr lang="en-US" altLang="ko-KR" u="sng" dirty="0">
              <a:solidFill>
                <a:srgbClr val="FF0000"/>
              </a:solidFill>
            </a:endParaRPr>
          </a:p>
          <a:p>
            <a:pPr fontAlgn="base"/>
            <a:r>
              <a:rPr lang="en-US" altLang="ko-KR" dirty="0">
                <a:solidFill>
                  <a:srgbClr val="FF0000"/>
                </a:solidFill>
              </a:rPr>
              <a:t>    </a:t>
            </a:r>
            <a:r>
              <a:rPr lang="ko-KR" altLang="en-US" u="sng" dirty="0">
                <a:solidFill>
                  <a:srgbClr val="FF0000"/>
                </a:solidFill>
              </a:rPr>
              <a:t>오히려 인간 본연의 존재에 집중하도록 만들고 있다</a:t>
            </a:r>
            <a:r>
              <a:rPr lang="ko-KR" altLang="en-US" dirty="0"/>
              <a:t>고 </a:t>
            </a:r>
            <a:r>
              <a:rPr lang="ko-KR" altLang="en-US" dirty="0" smtClean="0"/>
              <a:t>역설</a:t>
            </a:r>
            <a:endParaRPr lang="en-US" altLang="ko-KR" dirty="0" smtClean="0"/>
          </a:p>
          <a:p>
            <a:pPr fontAlgn="base"/>
            <a:endParaRPr lang="ko-KR" altLang="en-US" dirty="0"/>
          </a:p>
          <a:p>
            <a:pPr fontAlgn="base"/>
            <a:r>
              <a:rPr lang="ko-KR" altLang="en-US" dirty="0"/>
              <a:t>    ⇒ 따라서 </a:t>
            </a:r>
            <a:r>
              <a:rPr lang="ko-KR" altLang="en-US" dirty="0" err="1"/>
              <a:t>여가정책</a:t>
            </a:r>
            <a:r>
              <a:rPr lang="ko-KR" altLang="en-US" dirty="0"/>
              <a:t> </a:t>
            </a:r>
            <a:r>
              <a:rPr lang="ko-KR" altLang="en-US" dirty="0" smtClean="0"/>
              <a:t>및 여가활용 교육 역시 </a:t>
            </a:r>
            <a:r>
              <a:rPr lang="ko-KR" altLang="en-US" dirty="0"/>
              <a:t>인간 본연의 가치를 추구하고 삶의 질을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 </a:t>
            </a:r>
            <a:r>
              <a:rPr lang="ko-KR" altLang="en-US" dirty="0" smtClean="0"/>
              <a:t>향상시키는 방향으로 </a:t>
            </a:r>
            <a:r>
              <a:rPr lang="ko-KR" altLang="en-US" dirty="0"/>
              <a:t>추진하는 것이 </a:t>
            </a:r>
            <a:r>
              <a:rPr lang="ko-KR" altLang="en-US" dirty="0" err="1" smtClean="0"/>
              <a:t>바람직</a:t>
            </a:r>
            <a:endParaRPr lang="en-US" altLang="ko-KR" dirty="0" smtClean="0"/>
          </a:p>
          <a:p>
            <a:pPr fontAlgn="base"/>
            <a:endParaRPr lang="ko-KR" altLang="en-US" dirty="0"/>
          </a:p>
          <a:p>
            <a:pPr fontAlgn="base"/>
            <a:r>
              <a:rPr lang="en-US" altLang="ko-KR" dirty="0"/>
              <a:t>    - </a:t>
            </a:r>
            <a:r>
              <a:rPr lang="ko-KR" altLang="en-US" dirty="0"/>
              <a:t>예를 들어 문화</a:t>
            </a:r>
            <a:r>
              <a:rPr lang="en-US" altLang="ko-KR" dirty="0"/>
              <a:t>·</a:t>
            </a:r>
            <a:r>
              <a:rPr lang="ko-KR" altLang="en-US" dirty="0"/>
              <a:t>예술</a:t>
            </a:r>
            <a:r>
              <a:rPr lang="en-US" altLang="ko-KR" dirty="0"/>
              <a:t>·</a:t>
            </a:r>
            <a:r>
              <a:rPr lang="ko-KR" altLang="en-US" dirty="0"/>
              <a:t>창작의 활성화에 더 많은 정책적 노력을 기울이는 것이 </a:t>
            </a:r>
            <a:endParaRPr lang="en-US" altLang="ko-KR" dirty="0"/>
          </a:p>
          <a:p>
            <a:pPr fontAlgn="base"/>
            <a:r>
              <a:rPr lang="en-US" altLang="ko-KR" dirty="0"/>
              <a:t>      </a:t>
            </a:r>
            <a:r>
              <a:rPr lang="ko-KR" altLang="en-US" dirty="0" err="1" smtClean="0"/>
              <a:t>바람직</a:t>
            </a:r>
            <a:r>
              <a:rPr lang="en-US" altLang="ko-KR" dirty="0" smtClean="0"/>
              <a:t>. </a:t>
            </a:r>
            <a:r>
              <a:rPr lang="ko-KR" altLang="en-US" dirty="0"/>
              <a:t>아울러 </a:t>
            </a:r>
            <a:r>
              <a:rPr lang="ko-KR" altLang="en-US" u="sng" dirty="0">
                <a:solidFill>
                  <a:srgbClr val="FF0000"/>
                </a:solidFill>
              </a:rPr>
              <a:t>인간다운 삶과 공동선</a:t>
            </a:r>
            <a:r>
              <a:rPr lang="en-US" altLang="ko-KR" u="sng" dirty="0">
                <a:solidFill>
                  <a:srgbClr val="FF0000"/>
                </a:solidFill>
              </a:rPr>
              <a:t>(</a:t>
            </a:r>
            <a:r>
              <a:rPr lang="ko-KR" altLang="en-US" u="sng" dirty="0">
                <a:solidFill>
                  <a:srgbClr val="FF0000"/>
                </a:solidFill>
              </a:rPr>
              <a:t>共動善</a:t>
            </a:r>
            <a:r>
              <a:rPr lang="en-US" altLang="ko-KR" u="sng" dirty="0">
                <a:solidFill>
                  <a:srgbClr val="FF0000"/>
                </a:solidFill>
              </a:rPr>
              <a:t>)</a:t>
            </a:r>
            <a:r>
              <a:rPr lang="ko-KR" altLang="en-US" u="sng" dirty="0">
                <a:solidFill>
                  <a:srgbClr val="FF0000"/>
                </a:solidFill>
              </a:rPr>
              <a:t>을 추구하는 방향으로 창의적 </a:t>
            </a:r>
            <a:endParaRPr lang="en-US" altLang="ko-KR" u="sng" dirty="0">
              <a:solidFill>
                <a:srgbClr val="FF0000"/>
              </a:solidFill>
            </a:endParaRPr>
          </a:p>
          <a:p>
            <a:pPr fontAlgn="base"/>
            <a:r>
              <a:rPr lang="en-US" altLang="ko-KR" dirty="0">
                <a:solidFill>
                  <a:srgbClr val="FF0000"/>
                </a:solidFill>
              </a:rPr>
              <a:t>      </a:t>
            </a:r>
            <a:r>
              <a:rPr lang="ko-KR" altLang="en-US" u="sng" dirty="0">
                <a:solidFill>
                  <a:srgbClr val="FF0000"/>
                </a:solidFill>
              </a:rPr>
              <a:t>활동을 장려</a:t>
            </a:r>
            <a:r>
              <a:rPr lang="ko-KR" altLang="en-US" dirty="0"/>
              <a:t>하고 그에 부합하는 교육정책도 병행하는 것이 </a:t>
            </a:r>
            <a:r>
              <a:rPr lang="ko-KR" altLang="en-US" dirty="0" err="1"/>
              <a:t>바람직</a:t>
            </a:r>
            <a:endParaRPr lang="ko-KR" altLang="en-US" dirty="0"/>
          </a:p>
          <a:p>
            <a:pPr fontAlgn="base"/>
            <a:r>
              <a:rPr lang="en-US" altLang="ko-KR" dirty="0"/>
              <a:t>   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⇒ </a:t>
            </a:r>
            <a:r>
              <a:rPr lang="ko-KR" altLang="en-US" dirty="0" err="1" smtClean="0"/>
              <a:t>임금노동</a:t>
            </a:r>
            <a:r>
              <a:rPr lang="en-US" altLang="ko-KR" dirty="0"/>
              <a:t>(</a:t>
            </a:r>
            <a:r>
              <a:rPr lang="ko-KR" altLang="en-US" dirty="0"/>
              <a:t>고용</a:t>
            </a:r>
            <a:r>
              <a:rPr lang="en-US" altLang="ko-KR" dirty="0"/>
              <a:t>)</a:t>
            </a:r>
            <a:r>
              <a:rPr lang="ko-KR" altLang="en-US" dirty="0"/>
              <a:t>이 더 이상 </a:t>
            </a:r>
            <a:r>
              <a:rPr lang="ko-KR" altLang="en-US" dirty="0" err="1"/>
              <a:t>신격화되지</a:t>
            </a:r>
            <a:r>
              <a:rPr lang="ko-KR" altLang="en-US" dirty="0"/>
              <a:t> 않고 기계가 사람들의 노동을 대신하는 것에</a:t>
            </a:r>
            <a:endParaRPr lang="en-US" altLang="ko-KR" dirty="0"/>
          </a:p>
          <a:p>
            <a:pPr fontAlgn="base"/>
            <a:r>
              <a:rPr lang="en-US" altLang="ko-KR" dirty="0"/>
              <a:t>     </a:t>
            </a:r>
            <a:r>
              <a:rPr lang="ko-KR" altLang="en-US" dirty="0"/>
              <a:t> </a:t>
            </a:r>
            <a:r>
              <a:rPr lang="ko-KR" altLang="en-US" dirty="0" smtClean="0"/>
              <a:t> 사람들이 </a:t>
            </a:r>
            <a:r>
              <a:rPr lang="ko-KR" altLang="en-US" dirty="0"/>
              <a:t>거부감을 느끼지 않도록 </a:t>
            </a:r>
            <a:r>
              <a:rPr lang="ko-KR" altLang="en-US" dirty="0" smtClean="0"/>
              <a:t>교육정책 방향 수정 전환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 [</a:t>
            </a:r>
            <a:r>
              <a:rPr lang="ko-KR" altLang="en-US" dirty="0" smtClean="0"/>
              <a:t>취업 목적 교육에서 </a:t>
            </a:r>
            <a:r>
              <a:rPr lang="ko-KR" altLang="en-US" dirty="0" err="1" smtClean="0"/>
              <a:t>자아완성</a:t>
            </a:r>
            <a:r>
              <a:rPr lang="ko-KR" altLang="en-US" dirty="0" smtClean="0"/>
              <a:t> 목적 교육으로</a:t>
            </a:r>
            <a:r>
              <a:rPr lang="en-US" altLang="ko-KR" dirty="0" smtClean="0"/>
              <a:t>]</a:t>
            </a:r>
            <a:endParaRPr lang="en-US" altLang="ko-KR" dirty="0"/>
          </a:p>
          <a:p>
            <a:pPr fontAlgn="base"/>
            <a:endParaRPr lang="en-US" altLang="ko-KR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14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272480" y="865332"/>
            <a:ext cx="932620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dirty="0" smtClean="0">
                <a:solidFill>
                  <a:schemeClr val="accent1"/>
                </a:solidFill>
              </a:rPr>
              <a:t>(2) </a:t>
            </a:r>
            <a:r>
              <a:rPr lang="ko-KR" altLang="en-US" b="1" dirty="0" err="1" smtClean="0">
                <a:solidFill>
                  <a:schemeClr val="accent1"/>
                </a:solidFill>
              </a:rPr>
              <a:t>융복합</a:t>
            </a:r>
            <a:r>
              <a:rPr lang="ko-KR" altLang="en-US" b="1" dirty="0" smtClean="0">
                <a:solidFill>
                  <a:schemeClr val="accent1"/>
                </a:solidFill>
              </a:rPr>
              <a:t> 교육 </a:t>
            </a:r>
            <a:r>
              <a:rPr lang="en-US" altLang="ko-KR" b="1" dirty="0">
                <a:solidFill>
                  <a:schemeClr val="accent1"/>
                </a:solidFill>
              </a:rPr>
              <a:t>: AI, </a:t>
            </a:r>
            <a:r>
              <a:rPr lang="ko-KR" altLang="en-US" b="1" dirty="0">
                <a:solidFill>
                  <a:schemeClr val="accent1"/>
                </a:solidFill>
              </a:rPr>
              <a:t>로봇과 </a:t>
            </a:r>
            <a:r>
              <a:rPr lang="ko-KR" altLang="en-US" b="1" dirty="0" err="1" smtClean="0">
                <a:solidFill>
                  <a:schemeClr val="accent1"/>
                </a:solidFill>
              </a:rPr>
              <a:t>보완관계</a:t>
            </a:r>
            <a:r>
              <a:rPr lang="ko-KR" altLang="en-US" b="1" dirty="0" smtClean="0">
                <a:solidFill>
                  <a:schemeClr val="accent1"/>
                </a:solidFill>
              </a:rPr>
              <a:t> </a:t>
            </a:r>
            <a:r>
              <a:rPr lang="en-US" altLang="ko-KR" b="1" dirty="0" smtClean="0">
                <a:solidFill>
                  <a:schemeClr val="accent1"/>
                </a:solidFill>
              </a:rPr>
              <a:t>(</a:t>
            </a:r>
            <a:r>
              <a:rPr lang="ko-KR" altLang="en-US" b="1" dirty="0" smtClean="0">
                <a:solidFill>
                  <a:schemeClr val="accent1"/>
                </a:solidFill>
              </a:rPr>
              <a:t>인간</a:t>
            </a:r>
            <a:r>
              <a:rPr lang="en-US" altLang="ko-KR" b="1" dirty="0" smtClean="0">
                <a:solidFill>
                  <a:schemeClr val="accent1"/>
                </a:solidFill>
              </a:rPr>
              <a:t>-</a:t>
            </a:r>
            <a:r>
              <a:rPr lang="ko-KR" altLang="en-US" b="1" dirty="0" smtClean="0">
                <a:solidFill>
                  <a:schemeClr val="accent1"/>
                </a:solidFill>
              </a:rPr>
              <a:t>기계 협업</a:t>
            </a:r>
            <a:r>
              <a:rPr lang="en-US" altLang="ko-KR" b="1" dirty="0" smtClean="0">
                <a:solidFill>
                  <a:schemeClr val="accent1"/>
                </a:solidFill>
              </a:rPr>
              <a:t>)</a:t>
            </a:r>
            <a:r>
              <a:rPr lang="ko-KR" altLang="en-US" dirty="0" smtClean="0">
                <a:solidFill>
                  <a:schemeClr val="accent1"/>
                </a:solidFill>
              </a:rPr>
              <a:t> </a:t>
            </a:r>
            <a:endParaRPr lang="en-US" altLang="ko-KR" b="1" dirty="0" smtClean="0">
              <a:solidFill>
                <a:schemeClr val="accent1"/>
              </a:solidFill>
            </a:endParaRPr>
          </a:p>
          <a:p>
            <a:pPr fontAlgn="base"/>
            <a:endParaRPr lang="en-US" altLang="ko-KR" dirty="0">
              <a:solidFill>
                <a:schemeClr val="accent1"/>
              </a:solidFill>
            </a:endParaRPr>
          </a:p>
          <a:p>
            <a:pPr fontAlgn="base"/>
            <a:r>
              <a:rPr lang="ko-KR" altLang="en-US" dirty="0"/>
              <a:t>△ </a:t>
            </a:r>
            <a:r>
              <a:rPr lang="ko-KR" altLang="en-US" dirty="0" smtClean="0"/>
              <a:t>이공계</a:t>
            </a:r>
            <a:r>
              <a:rPr lang="en-US" altLang="ko-KR" dirty="0" smtClean="0"/>
              <a:t>(</a:t>
            </a:r>
            <a:r>
              <a:rPr lang="ko-KR" altLang="en-US" dirty="0" smtClean="0"/>
              <a:t>이과</a:t>
            </a:r>
            <a:r>
              <a:rPr lang="en-US" altLang="ko-KR" dirty="0" smtClean="0"/>
              <a:t>) / </a:t>
            </a:r>
            <a:r>
              <a:rPr lang="ko-KR" altLang="en-US" dirty="0" smtClean="0"/>
              <a:t>인문계</a:t>
            </a:r>
            <a:r>
              <a:rPr lang="en-US" altLang="ko-KR" dirty="0" smtClean="0"/>
              <a:t>(</a:t>
            </a:r>
            <a:r>
              <a:rPr lang="ko-KR" altLang="en-US" dirty="0" smtClean="0"/>
              <a:t>문과</a:t>
            </a:r>
            <a:r>
              <a:rPr lang="en-US" altLang="ko-KR" dirty="0" smtClean="0"/>
              <a:t>)</a:t>
            </a:r>
            <a:r>
              <a:rPr lang="ko-KR" altLang="en-US" dirty="0" smtClean="0"/>
              <a:t> 구별 폐지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인문학적 소양과 기계</a:t>
            </a:r>
            <a:r>
              <a:rPr lang="en-US" altLang="ko-KR" dirty="0" smtClean="0"/>
              <a:t>, IT</a:t>
            </a:r>
            <a:r>
              <a:rPr lang="ko-KR" altLang="en-US" dirty="0" smtClean="0"/>
              <a:t> 및 </a:t>
            </a:r>
            <a:r>
              <a:rPr lang="en-US" altLang="ko-KR" dirty="0" smtClean="0"/>
              <a:t>SW, </a:t>
            </a:r>
            <a:r>
              <a:rPr lang="ko-KR" altLang="en-US" dirty="0" smtClean="0"/>
              <a:t>인공지능을 자유자재로 다루는 </a:t>
            </a:r>
            <a:r>
              <a:rPr lang="ko-KR" altLang="en-US" dirty="0" err="1" smtClean="0"/>
              <a:t>다재다능한</a:t>
            </a:r>
            <a:r>
              <a:rPr lang="en-US" altLang="ko-KR" dirty="0" smtClean="0"/>
              <a:t>(ambidextrous, multi-player) </a:t>
            </a:r>
            <a:r>
              <a:rPr lang="ko-KR" altLang="en-US" dirty="0" smtClean="0"/>
              <a:t>인재 양성</a:t>
            </a:r>
            <a:endParaRPr lang="en-US" altLang="ko-KR" dirty="0" smtClean="0"/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⇒ 융</a:t>
            </a:r>
            <a:r>
              <a:rPr lang="en-US" altLang="ko-KR" dirty="0" smtClean="0"/>
              <a:t>·</a:t>
            </a:r>
            <a:r>
              <a:rPr lang="ko-KR" altLang="en-US" dirty="0" err="1" smtClean="0"/>
              <a:t>복합학과</a:t>
            </a:r>
            <a:r>
              <a:rPr lang="en-US" altLang="ko-KR" dirty="0" smtClean="0"/>
              <a:t>(</a:t>
            </a:r>
            <a:r>
              <a:rPr lang="ko-KR" altLang="en-US" dirty="0" smtClean="0"/>
              <a:t>전공</a:t>
            </a:r>
            <a:r>
              <a:rPr lang="en-US" altLang="ko-KR" dirty="0" smtClean="0"/>
              <a:t>)</a:t>
            </a:r>
            <a:r>
              <a:rPr lang="ko-KR" altLang="en-US" dirty="0" smtClean="0"/>
              <a:t> 개설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인문</a:t>
            </a:r>
            <a:r>
              <a:rPr lang="en-US" altLang="ko-KR" dirty="0" smtClean="0"/>
              <a:t>·</a:t>
            </a:r>
            <a:r>
              <a:rPr lang="ko-KR" altLang="en-US" dirty="0" smtClean="0"/>
              <a:t>사회</a:t>
            </a:r>
            <a:r>
              <a:rPr lang="en-US" altLang="ko-KR" dirty="0" smtClean="0"/>
              <a:t>·</a:t>
            </a:r>
            <a:r>
              <a:rPr lang="ko-KR" altLang="en-US" dirty="0" smtClean="0"/>
              <a:t>공학</a:t>
            </a:r>
            <a:r>
              <a:rPr lang="en-US" altLang="ko-KR" dirty="0" smtClean="0"/>
              <a:t>·</a:t>
            </a:r>
            <a:r>
              <a:rPr lang="ko-KR" altLang="en-US" dirty="0" smtClean="0"/>
              <a:t>예술</a:t>
            </a:r>
            <a:endParaRPr lang="en-US" altLang="ko-KR" dirty="0" smtClean="0"/>
          </a:p>
          <a:p>
            <a:pPr fontAlgn="base"/>
            <a:endParaRPr lang="en-US" altLang="ko-KR" dirty="0"/>
          </a:p>
          <a:p>
            <a:pPr fontAlgn="base"/>
            <a:r>
              <a:rPr lang="ko-KR" altLang="en-US" dirty="0"/>
              <a:t>△ </a:t>
            </a:r>
            <a:r>
              <a:rPr lang="en-US" altLang="ko-KR" u="sng" dirty="0" smtClean="0">
                <a:solidFill>
                  <a:srgbClr val="FF0000"/>
                </a:solidFill>
              </a:rPr>
              <a:t>6</a:t>
            </a:r>
            <a:r>
              <a:rPr lang="ko-KR" altLang="en-US" u="sng" dirty="0" smtClean="0">
                <a:solidFill>
                  <a:srgbClr val="FF0000"/>
                </a:solidFill>
              </a:rPr>
              <a:t>년제 학</a:t>
            </a:r>
            <a:r>
              <a:rPr lang="en-US" altLang="ko-KR" u="sng" dirty="0" smtClean="0">
                <a:solidFill>
                  <a:srgbClr val="FF0000"/>
                </a:solidFill>
              </a:rPr>
              <a:t>/</a:t>
            </a:r>
            <a:r>
              <a:rPr lang="ko-KR" altLang="en-US" u="sng" dirty="0" smtClean="0">
                <a:solidFill>
                  <a:srgbClr val="FF0000"/>
                </a:solidFill>
              </a:rPr>
              <a:t>석사과정</a:t>
            </a:r>
            <a:r>
              <a:rPr lang="ko-KR" altLang="en-US" dirty="0" smtClean="0"/>
              <a:t> 도입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전반 </a:t>
            </a:r>
            <a:r>
              <a:rPr lang="en-US" altLang="ko-KR" dirty="0" smtClean="0"/>
              <a:t>3</a:t>
            </a:r>
            <a:r>
              <a:rPr lang="ko-KR" altLang="en-US" dirty="0" smtClean="0"/>
              <a:t>년간 기초교양학부에서</a:t>
            </a:r>
            <a:r>
              <a:rPr lang="en-US" altLang="ko-KR" dirty="0" smtClean="0"/>
              <a:t> [</a:t>
            </a:r>
            <a:r>
              <a:rPr lang="ko-KR" altLang="en-US" dirty="0" smtClean="0"/>
              <a:t>인문학적 </a:t>
            </a:r>
            <a:r>
              <a:rPr lang="en-US" altLang="ko-KR" dirty="0" smtClean="0"/>
              <a:t>+ </a:t>
            </a:r>
            <a:r>
              <a:rPr lang="ko-KR" altLang="en-US" dirty="0" err="1" smtClean="0"/>
              <a:t>이공학적</a:t>
            </a:r>
            <a:r>
              <a:rPr lang="ko-KR" altLang="en-US" dirty="0" smtClean="0"/>
              <a:t> </a:t>
            </a:r>
            <a:r>
              <a:rPr lang="en-US" altLang="ko-KR" dirty="0" smtClean="0"/>
              <a:t>+ </a:t>
            </a:r>
            <a:r>
              <a:rPr lang="ko-KR" altLang="en-US" dirty="0" smtClean="0"/>
              <a:t>예술적 소양</a:t>
            </a:r>
            <a:r>
              <a:rPr lang="en-US" altLang="ko-KR" dirty="0" smtClean="0"/>
              <a:t>]</a:t>
            </a:r>
            <a:r>
              <a:rPr lang="ko-KR" altLang="en-US" dirty="0" smtClean="0"/>
              <a:t> 공통 교육 ⇒ 후반 </a:t>
            </a:r>
            <a:r>
              <a:rPr lang="en-US" altLang="ko-KR" dirty="0" smtClean="0"/>
              <a:t>3</a:t>
            </a:r>
            <a:r>
              <a:rPr lang="ko-KR" altLang="en-US" dirty="0" smtClean="0"/>
              <a:t>년간 전공분야 선택 </a:t>
            </a:r>
            <a:r>
              <a:rPr lang="en-US" altLang="ko-KR" dirty="0" smtClean="0"/>
              <a:t>(1</a:t>
            </a:r>
            <a:r>
              <a:rPr lang="ko-KR" altLang="en-US" dirty="0" smtClean="0"/>
              <a:t>년</a:t>
            </a:r>
            <a:r>
              <a:rPr lang="en-US" altLang="ko-KR" dirty="0" smtClean="0"/>
              <a:t> </a:t>
            </a:r>
            <a:r>
              <a:rPr lang="ko-KR" altLang="en-US" dirty="0" smtClean="0"/>
              <a:t>전공</a:t>
            </a:r>
            <a:r>
              <a:rPr lang="en-US" altLang="ko-KR" dirty="0" smtClean="0"/>
              <a:t> </a:t>
            </a:r>
            <a:r>
              <a:rPr lang="ko-KR" altLang="en-US" dirty="0" smtClean="0"/>
              <a:t>일반 </a:t>
            </a:r>
            <a:r>
              <a:rPr lang="en-US" altLang="ko-KR" dirty="0" smtClean="0"/>
              <a:t>+ 2</a:t>
            </a:r>
            <a:r>
              <a:rPr lang="ko-KR" altLang="en-US" dirty="0" smtClean="0"/>
              <a:t>년 전공심화</a:t>
            </a:r>
            <a:r>
              <a:rPr lang="en-US" altLang="ko-KR" dirty="0" smtClean="0"/>
              <a:t>)</a:t>
            </a:r>
          </a:p>
          <a:p>
            <a:pPr fontAlgn="base"/>
            <a:r>
              <a:rPr lang="en-US" altLang="ko-KR" dirty="0" smtClean="0"/>
              <a:t>: </a:t>
            </a:r>
            <a:r>
              <a:rPr lang="ko-KR" altLang="en-US" dirty="0" smtClean="0"/>
              <a:t>학생 감소현상 타결 </a:t>
            </a:r>
            <a:r>
              <a:rPr lang="en-US" altLang="ko-KR" dirty="0" smtClean="0"/>
              <a:t>+ </a:t>
            </a:r>
            <a:r>
              <a:rPr lang="ko-KR" altLang="en-US" dirty="0" smtClean="0"/>
              <a:t>교육내용 충실화 </a:t>
            </a:r>
            <a:r>
              <a:rPr lang="en-US" altLang="ko-KR" dirty="0" smtClean="0"/>
              <a:t>(</a:t>
            </a:r>
            <a:r>
              <a:rPr lang="ko-KR" altLang="en-US" dirty="0" smtClean="0"/>
              <a:t>기업 부속품이 아닌 세상을 주도하고 발전의 중심이 되는 인간형 창출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68876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8637380" y="6380778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413070" y="1018823"/>
            <a:ext cx="3459810" cy="378705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/>
              <a:t>■ </a:t>
            </a:r>
            <a:r>
              <a:rPr lang="ko-KR" altLang="en-US" dirty="0" smtClean="0"/>
              <a:t>정책적 제언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교육혁신 방안</a:t>
            </a:r>
            <a:endParaRPr lang="ko-KR" altLang="en-US" dirty="0"/>
          </a:p>
        </p:txBody>
      </p:sp>
      <p:sp>
        <p:nvSpPr>
          <p:cNvPr id="2" name="직사각형 1"/>
          <p:cNvSpPr/>
          <p:nvPr/>
        </p:nvSpPr>
        <p:spPr>
          <a:xfrm>
            <a:off x="385940" y="1844824"/>
            <a:ext cx="885698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Both"/>
            </a:pPr>
            <a:r>
              <a:rPr lang="ko-KR" altLang="en-US" u="sng" dirty="0" smtClean="0"/>
              <a:t>학제 개편 </a:t>
            </a:r>
            <a:r>
              <a:rPr lang="en-US" altLang="ko-KR" u="sng" dirty="0" smtClean="0"/>
              <a:t>: 6</a:t>
            </a:r>
            <a:r>
              <a:rPr lang="ko-KR" altLang="en-US" u="sng" dirty="0" smtClean="0"/>
              <a:t>년제 </a:t>
            </a:r>
            <a:r>
              <a:rPr lang="en-US" altLang="ko-KR" dirty="0" smtClean="0"/>
              <a:t>: 3</a:t>
            </a:r>
            <a:r>
              <a:rPr lang="ko-KR" altLang="en-US" dirty="0" smtClean="0"/>
              <a:t>년 </a:t>
            </a:r>
            <a:r>
              <a:rPr lang="ko-KR" altLang="en-US" dirty="0" err="1" smtClean="0"/>
              <a:t>무전공</a:t>
            </a:r>
            <a:r>
              <a:rPr lang="ko-KR" altLang="en-US" dirty="0" smtClean="0"/>
              <a:t> 통합교육 </a:t>
            </a:r>
            <a:r>
              <a:rPr lang="en-US" altLang="ko-KR" dirty="0" smtClean="0"/>
              <a:t>+ 3</a:t>
            </a:r>
            <a:r>
              <a:rPr lang="ko-KR" altLang="en-US" dirty="0" smtClean="0"/>
              <a:t>년 전공별 교육</a:t>
            </a:r>
            <a:endParaRPr lang="en-US" altLang="ko-KR" dirty="0" smtClean="0"/>
          </a:p>
          <a:p>
            <a:pPr marL="342900" indent="-342900">
              <a:buAutoNum type="arabicParenBoth"/>
            </a:pPr>
            <a:r>
              <a:rPr lang="en-US" altLang="ko-KR" u="sng" dirty="0" smtClean="0"/>
              <a:t>[</a:t>
            </a:r>
            <a:r>
              <a:rPr lang="ko-KR" altLang="en-US" u="sng" dirty="0" smtClean="0"/>
              <a:t>문</a:t>
            </a:r>
            <a:r>
              <a:rPr lang="en-US" altLang="ko-KR" u="sng" dirty="0" smtClean="0"/>
              <a:t>/</a:t>
            </a:r>
            <a:r>
              <a:rPr lang="ko-KR" altLang="en-US" u="sng" dirty="0" smtClean="0"/>
              <a:t>이과 </a:t>
            </a:r>
            <a:r>
              <a:rPr lang="en-US" altLang="ko-KR" u="sng" dirty="0" smtClean="0"/>
              <a:t>+ </a:t>
            </a:r>
            <a:r>
              <a:rPr lang="ko-KR" altLang="en-US" u="sng" dirty="0" smtClean="0"/>
              <a:t>예술</a:t>
            </a:r>
            <a:r>
              <a:rPr lang="en-US" altLang="ko-KR" u="sng" dirty="0" smtClean="0"/>
              <a:t>]</a:t>
            </a:r>
            <a:r>
              <a:rPr lang="ko-KR" altLang="en-US" u="sng" dirty="0" smtClean="0"/>
              <a:t> 융</a:t>
            </a:r>
            <a:r>
              <a:rPr lang="en-US" altLang="ko-KR" u="sng" dirty="0" smtClean="0"/>
              <a:t>·</a:t>
            </a:r>
            <a:r>
              <a:rPr lang="ko-KR" altLang="en-US" u="sng" dirty="0" smtClean="0"/>
              <a:t>복합형 교육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취업 목적이 아닌 삶을 풍성하게 하는 교육 </a:t>
            </a:r>
            <a:endParaRPr lang="en-US" altLang="ko-KR" dirty="0"/>
          </a:p>
          <a:p>
            <a:r>
              <a:rPr lang="en-US" altLang="ko-KR" dirty="0" smtClean="0"/>
              <a:t>    [</a:t>
            </a:r>
            <a:r>
              <a:rPr lang="ko-KR" altLang="en-US" dirty="0" smtClean="0"/>
              <a:t>인간 중심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여가 활용</a:t>
            </a:r>
            <a:r>
              <a:rPr lang="en-US" altLang="ko-KR" dirty="0" smtClean="0"/>
              <a:t>]</a:t>
            </a:r>
          </a:p>
          <a:p>
            <a:r>
              <a:rPr lang="en-US" altLang="ko-KR" dirty="0" smtClean="0">
                <a:solidFill>
                  <a:schemeClr val="accent3">
                    <a:lumMod val="50000"/>
                  </a:schemeClr>
                </a:solidFill>
              </a:rPr>
              <a:t>&lt;</a:t>
            </a:r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</a:rPr>
              <a:t>예</a:t>
            </a:r>
            <a:r>
              <a:rPr lang="en-US" altLang="ko-KR" dirty="0" smtClean="0">
                <a:solidFill>
                  <a:schemeClr val="accent3">
                    <a:lumMod val="50000"/>
                  </a:schemeClr>
                </a:solidFill>
              </a:rPr>
              <a:t>&gt; </a:t>
            </a:r>
            <a:r>
              <a:rPr lang="ko-KR" altLang="en-US" b="1" dirty="0" smtClean="0">
                <a:solidFill>
                  <a:schemeClr val="accent3">
                    <a:lumMod val="50000"/>
                  </a:schemeClr>
                </a:solidFill>
              </a:rPr>
              <a:t>과학기술지식연구소</a:t>
            </a:r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</a:rPr>
              <a:t>한국연구재단 </a:t>
            </a:r>
            <a:r>
              <a:rPr lang="en-US" altLang="ko-KR" dirty="0" smtClean="0">
                <a:solidFill>
                  <a:schemeClr val="accent3">
                    <a:lumMod val="50000"/>
                  </a:schemeClr>
                </a:solidFill>
              </a:rPr>
              <a:t>2019 </a:t>
            </a:r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</a:rPr>
              <a:t>인문사회연구소 지원사업 선정</a:t>
            </a:r>
            <a:endParaRPr lang="en-US" altLang="ko-KR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en-US" altLang="ko-KR" dirty="0" smtClean="0">
                <a:solidFill>
                  <a:schemeClr val="accent3">
                    <a:lumMod val="50000"/>
                  </a:schemeClr>
                </a:solidFill>
              </a:rPr>
              <a:t>- [</a:t>
            </a:r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</a:rPr>
              <a:t>문화융복합분야</a:t>
            </a:r>
            <a:r>
              <a:rPr lang="en-US" altLang="ko-KR" dirty="0" smtClean="0">
                <a:solidFill>
                  <a:schemeClr val="accent3">
                    <a:lumMod val="50000"/>
                  </a:schemeClr>
                </a:solidFill>
              </a:rPr>
              <a:t>]</a:t>
            </a:r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accent3">
                    <a:lumMod val="50000"/>
                  </a:schemeClr>
                </a:solidFill>
              </a:rPr>
              <a:t>“</a:t>
            </a:r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</a:rPr>
              <a:t>일자리 창출을 위한 뉴제너레이션 </a:t>
            </a:r>
            <a:r>
              <a:rPr lang="ko-KR" altLang="en-US" dirty="0" err="1" smtClean="0">
                <a:solidFill>
                  <a:schemeClr val="accent3">
                    <a:lumMod val="50000"/>
                  </a:schemeClr>
                </a:solidFill>
              </a:rPr>
              <a:t>지역특화형</a:t>
            </a:r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</a:rPr>
              <a:t> 산학협력 </a:t>
            </a:r>
            <a:endParaRPr lang="en-US" altLang="ko-KR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altLang="ko-KR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accent3">
                    <a:lumMod val="50000"/>
                  </a:schemeClr>
                </a:solidFill>
              </a:rPr>
              <a:t>     </a:t>
            </a:r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</a:rPr>
              <a:t>모형 개발 및 확산에 관한 연구 </a:t>
            </a:r>
            <a:r>
              <a:rPr lang="en-US" altLang="ko-KR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ko-KR" altLang="en-US" dirty="0" err="1" smtClean="0">
                <a:solidFill>
                  <a:schemeClr val="accent3">
                    <a:lumMod val="50000"/>
                  </a:schemeClr>
                </a:solidFill>
              </a:rPr>
              <a:t>공공기술</a:t>
            </a:r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</a:rPr>
              <a:t> 기반 기술 사업화와 창업을 중심으로</a:t>
            </a:r>
            <a:r>
              <a:rPr lang="en-US" altLang="ko-KR" dirty="0" smtClean="0">
                <a:solidFill>
                  <a:schemeClr val="accent3">
                    <a:lumMod val="50000"/>
                  </a:schemeClr>
                </a:solidFill>
              </a:rPr>
              <a:t>”</a:t>
            </a:r>
          </a:p>
          <a:p>
            <a:r>
              <a:rPr lang="en-US" altLang="ko-KR" dirty="0" smtClean="0"/>
              <a:t>(3) CNU</a:t>
            </a:r>
            <a:r>
              <a:rPr lang="ko-KR" altLang="en-US" dirty="0" smtClean="0"/>
              <a:t> 교육개혁 혁신 방안 </a:t>
            </a:r>
            <a:r>
              <a:rPr lang="en-US" altLang="ko-KR" dirty="0" smtClean="0"/>
              <a:t>: 14</a:t>
            </a:r>
            <a:r>
              <a:rPr lang="ko-KR" altLang="en-US" dirty="0" smtClean="0"/>
              <a:t>개 단과대학 폐지</a:t>
            </a:r>
            <a:r>
              <a:rPr lang="ko-KR" altLang="en-US" dirty="0"/>
              <a:t> </a:t>
            </a:r>
            <a:r>
              <a:rPr lang="ko-KR" altLang="en-US" dirty="0" smtClean="0"/>
              <a:t>→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학문영역</a:t>
            </a:r>
            <a:r>
              <a:rPr lang="en-US" altLang="ko-KR" dirty="0" smtClean="0"/>
              <a:t>(</a:t>
            </a:r>
            <a:r>
              <a:rPr lang="ko-KR" altLang="en-US" dirty="0" smtClean="0"/>
              <a:t>학과목</a:t>
            </a:r>
            <a:r>
              <a:rPr lang="en-US" altLang="ko-KR" dirty="0" smtClean="0"/>
              <a:t>)</a:t>
            </a:r>
            <a:r>
              <a:rPr lang="ko-KR" altLang="en-US" dirty="0" smtClean="0"/>
              <a:t>만 남기고 수직적 조직 폐지 →</a:t>
            </a:r>
            <a:r>
              <a:rPr lang="en-US" altLang="ko-KR" dirty="0" smtClean="0"/>
              <a:t> </a:t>
            </a:r>
            <a:r>
              <a:rPr lang="ko-KR" altLang="en-US" dirty="0" smtClean="0"/>
              <a:t>영역별 대그룹</a:t>
            </a:r>
            <a:r>
              <a:rPr lang="en-US" altLang="ko-KR" dirty="0" smtClean="0"/>
              <a:t>(</a:t>
            </a:r>
            <a:r>
              <a:rPr lang="ko-KR" altLang="en-US" dirty="0" smtClean="0"/>
              <a:t>학문분야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예 과학기술 생명</a:t>
            </a:r>
            <a:r>
              <a:rPr lang="en-US" altLang="ko-KR" dirty="0" smtClean="0"/>
              <a:t>(</a:t>
            </a:r>
            <a:r>
              <a:rPr lang="ko-KR" altLang="en-US" dirty="0" smtClean="0"/>
              <a:t>이공</a:t>
            </a:r>
            <a:r>
              <a:rPr lang="en-US" altLang="ko-KR" dirty="0" smtClean="0"/>
              <a:t>) + </a:t>
            </a:r>
            <a:r>
              <a:rPr lang="ko-KR" altLang="en-US" dirty="0" smtClean="0"/>
              <a:t>인문사회경상계 </a:t>
            </a:r>
            <a:r>
              <a:rPr lang="en-US" altLang="ko-KR" dirty="0" smtClean="0"/>
              <a:t>+ </a:t>
            </a:r>
            <a:r>
              <a:rPr lang="ko-KR" altLang="en-US" dirty="0" smtClean="0"/>
              <a:t>문화체육예술계</a:t>
            </a:r>
            <a:r>
              <a:rPr lang="en-US" altLang="ko-KR" dirty="0" smtClean="0"/>
              <a:t>) </a:t>
            </a:r>
            <a:r>
              <a:rPr lang="ko-KR" altLang="en-US" dirty="0"/>
              <a:t>→ </a:t>
            </a:r>
            <a:r>
              <a:rPr lang="ko-KR" altLang="en-US" dirty="0" smtClean="0"/>
              <a:t>학생들로 하여금 자발적으로 분야별 과목 선택하여 자신만의 관심 영역 </a:t>
            </a:r>
            <a:r>
              <a:rPr lang="en-US" altLang="ko-KR" dirty="0" smtClean="0"/>
              <a:t>portfolio </a:t>
            </a:r>
            <a:r>
              <a:rPr lang="ko-KR" altLang="en-US" dirty="0" smtClean="0"/>
              <a:t>구축하도록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수직</a:t>
            </a:r>
            <a:r>
              <a:rPr lang="en-US" altLang="ko-KR" dirty="0" smtClean="0"/>
              <a:t>(</a:t>
            </a:r>
            <a:r>
              <a:rPr lang="ko-KR" altLang="en-US" dirty="0" smtClean="0"/>
              <a:t>날줄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en-US" altLang="ko-KR" dirty="0" smtClean="0"/>
              <a:t>+ </a:t>
            </a:r>
            <a:r>
              <a:rPr lang="ko-KR" altLang="en-US" dirty="0" smtClean="0"/>
              <a:t>수평</a:t>
            </a:r>
            <a:r>
              <a:rPr lang="en-US" altLang="ko-KR" dirty="0" smtClean="0"/>
              <a:t>(</a:t>
            </a:r>
            <a:r>
              <a:rPr lang="ko-KR" altLang="en-US" dirty="0" smtClean="0"/>
              <a:t>씨줄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en-US" altLang="ko-KR" dirty="0" smtClean="0"/>
              <a:t>Grid </a:t>
            </a:r>
            <a:r>
              <a:rPr lang="ko-KR" altLang="en-US" dirty="0" smtClean="0"/>
              <a:t>형 융합교육 </a:t>
            </a:r>
            <a:endParaRPr lang="en-US" altLang="ko-KR" dirty="0" smtClean="0"/>
          </a:p>
          <a:p>
            <a:r>
              <a:rPr lang="ko-KR" altLang="en-US" dirty="0" smtClean="0"/>
              <a:t>→ 나중에 전공분야 선택    </a:t>
            </a:r>
            <a:endParaRPr lang="en-US" altLang="ko-KR" dirty="0" smtClean="0"/>
          </a:p>
          <a:p>
            <a:r>
              <a:rPr lang="en-US" altLang="ko-KR" dirty="0" smtClean="0"/>
              <a:t>(4) </a:t>
            </a:r>
            <a:r>
              <a:rPr lang="ko-KR" altLang="en-US" dirty="0" smtClean="0"/>
              <a:t>취업이 아닌 </a:t>
            </a:r>
            <a:r>
              <a:rPr lang="en-US" altLang="ko-KR" u="sng" dirty="0" smtClean="0"/>
              <a:t>‘</a:t>
            </a:r>
            <a:r>
              <a:rPr lang="ko-KR" altLang="en-US" u="sng" dirty="0" smtClean="0"/>
              <a:t>창업</a:t>
            </a:r>
            <a:r>
              <a:rPr lang="en-US" altLang="ko-KR" u="sng" dirty="0" smtClean="0"/>
              <a:t>(</a:t>
            </a:r>
            <a:r>
              <a:rPr lang="ko-KR" altLang="en-US" u="sng" dirty="0" err="1" smtClean="0"/>
              <a:t>스타트업</a:t>
            </a:r>
            <a:r>
              <a:rPr lang="en-US" altLang="ko-KR" u="sng" dirty="0" smtClean="0"/>
              <a:t>)’ </a:t>
            </a:r>
            <a:r>
              <a:rPr lang="ko-KR" altLang="en-US" u="sng" dirty="0" err="1" smtClean="0"/>
              <a:t>장려형</a:t>
            </a:r>
            <a:r>
              <a:rPr lang="ko-KR" altLang="en-US" u="sng" dirty="0" smtClean="0"/>
              <a:t> 교육 </a:t>
            </a:r>
            <a:r>
              <a:rPr lang="ko-KR" altLang="en-US" dirty="0" smtClean="0"/>
              <a:t>강화 </a:t>
            </a:r>
            <a:r>
              <a:rPr lang="en-US" altLang="ko-KR" dirty="0" smtClean="0"/>
              <a:t>– “</a:t>
            </a:r>
            <a:r>
              <a:rPr lang="ko-KR" altLang="en-US" dirty="0" smtClean="0"/>
              <a:t>자기 인생은 자신이 개척한다</a:t>
            </a:r>
            <a:r>
              <a:rPr lang="en-US" altLang="ko-KR" dirty="0" smtClean="0"/>
              <a:t>”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(</a:t>
            </a:r>
            <a:r>
              <a:rPr lang="ko-KR" altLang="en-US" dirty="0" smtClean="0"/>
              <a:t>사람 중심 </a:t>
            </a:r>
            <a:r>
              <a:rPr lang="en-US" altLang="ko-KR" dirty="0" smtClean="0"/>
              <a:t>4</a:t>
            </a:r>
            <a:r>
              <a:rPr lang="ko-KR" altLang="en-US" dirty="0" err="1" smtClean="0"/>
              <a:t>차산업혁명</a:t>
            </a:r>
            <a:r>
              <a:rPr lang="ko-KR" altLang="en-US" dirty="0" smtClean="0"/>
              <a:t> 정신과 부합</a:t>
            </a:r>
            <a:r>
              <a:rPr lang="en-US" altLang="ko-KR" dirty="0" smtClean="0"/>
              <a:t>) </a:t>
            </a:r>
          </a:p>
          <a:p>
            <a:r>
              <a:rPr lang="ko-KR" altLang="en-US" dirty="0" smtClean="0"/>
              <a:t>    ⇒ 창의적</a:t>
            </a:r>
            <a:r>
              <a:rPr lang="en-US" altLang="ko-KR" dirty="0" smtClean="0"/>
              <a:t>·</a:t>
            </a:r>
            <a:r>
              <a:rPr lang="ko-KR" altLang="en-US" dirty="0" smtClean="0"/>
              <a:t>혁신적 아이디어 개발 </a:t>
            </a:r>
            <a:r>
              <a:rPr lang="en-US" altLang="ko-KR" dirty="0" smtClean="0"/>
              <a:t>: </a:t>
            </a:r>
            <a:r>
              <a:rPr lang="ko-KR" altLang="en-US" dirty="0" smtClean="0">
                <a:solidFill>
                  <a:srgbClr val="FF0000"/>
                </a:solidFill>
              </a:rPr>
              <a:t>경제</a:t>
            </a:r>
            <a:r>
              <a:rPr lang="en-US" altLang="ko-KR" dirty="0" smtClean="0">
                <a:solidFill>
                  <a:srgbClr val="FF0000"/>
                </a:solidFill>
              </a:rPr>
              <a:t>·</a:t>
            </a:r>
            <a:r>
              <a:rPr lang="ko-KR" altLang="en-US" dirty="0" smtClean="0">
                <a:solidFill>
                  <a:srgbClr val="FF0000"/>
                </a:solidFill>
              </a:rPr>
              <a:t>경영 </a:t>
            </a:r>
            <a:r>
              <a:rPr lang="ko-KR" altLang="en-US" dirty="0">
                <a:solidFill>
                  <a:srgbClr val="FF0000"/>
                </a:solidFill>
              </a:rPr>
              <a:t>마인드 </a:t>
            </a:r>
            <a:r>
              <a:rPr lang="en-US" altLang="ko-KR" dirty="0" smtClean="0">
                <a:solidFill>
                  <a:srgbClr val="FF0000"/>
                </a:solidFill>
              </a:rPr>
              <a:t>(Business Mind) </a:t>
            </a:r>
            <a:r>
              <a:rPr lang="ko-KR" altLang="en-US" dirty="0" smtClean="0">
                <a:solidFill>
                  <a:srgbClr val="FF0000"/>
                </a:solidFill>
              </a:rPr>
              <a:t>교육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⇒ 아이디어의 사업화 </a:t>
            </a:r>
            <a:r>
              <a:rPr lang="en-US" altLang="ko-KR" dirty="0" smtClean="0"/>
              <a:t>+ </a:t>
            </a:r>
            <a:r>
              <a:rPr lang="ko-KR" altLang="en-US" dirty="0" smtClean="0"/>
              <a:t>기업가 정신 ⇒ </a:t>
            </a:r>
            <a:r>
              <a:rPr lang="ko-KR" altLang="en-US" dirty="0" err="1" smtClean="0"/>
              <a:t>창업생태계</a:t>
            </a:r>
            <a:r>
              <a:rPr lang="ko-KR" altLang="en-US" dirty="0" smtClean="0"/>
              <a:t> 조성</a:t>
            </a:r>
            <a:r>
              <a:rPr lang="en-US" altLang="ko-KR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u="sng" dirty="0" smtClean="0">
                <a:solidFill>
                  <a:srgbClr val="FF0000"/>
                </a:solidFill>
              </a:rPr>
              <a:t>교육부 건의 사항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충남대를 </a:t>
            </a:r>
            <a:r>
              <a:rPr lang="en-US" altLang="ko-KR" u="sng" dirty="0" smtClean="0"/>
              <a:t>4</a:t>
            </a:r>
            <a:r>
              <a:rPr lang="ko-KR" altLang="en-US" u="sng" dirty="0" err="1" smtClean="0"/>
              <a:t>차산업혁명</a:t>
            </a:r>
            <a:r>
              <a:rPr lang="ko-KR" altLang="en-US" u="sng" dirty="0" smtClean="0"/>
              <a:t> 고등교육 시범대학</a:t>
            </a:r>
            <a:r>
              <a:rPr lang="ko-KR" altLang="en-US" dirty="0" smtClean="0"/>
              <a:t>으로 선정</a:t>
            </a:r>
            <a:endParaRPr lang="en-US" altLang="ko-KR" dirty="0" smtClean="0"/>
          </a:p>
          <a:p>
            <a:r>
              <a:rPr lang="en-US" altLang="ko-KR" dirty="0" smtClean="0"/>
              <a:t>    </a:t>
            </a:r>
            <a:r>
              <a:rPr lang="ko-KR" altLang="en-US" dirty="0" smtClean="0"/>
              <a:t>⇒ </a:t>
            </a:r>
            <a:r>
              <a:rPr lang="en-US" altLang="ko-KR" dirty="0" smtClean="0"/>
              <a:t>Pilot Test </a:t>
            </a:r>
            <a:r>
              <a:rPr lang="ko-KR" altLang="en-US" dirty="0" smtClean="0"/>
              <a:t>⇒ </a:t>
            </a:r>
            <a:r>
              <a:rPr lang="en-US" altLang="ko-KR" dirty="0" smtClean="0"/>
              <a:t>BP(Best</a:t>
            </a:r>
            <a:r>
              <a:rPr lang="ko-KR" altLang="en-US" dirty="0" smtClean="0"/>
              <a:t> </a:t>
            </a:r>
            <a:r>
              <a:rPr lang="en-US" altLang="ko-KR" dirty="0" smtClean="0"/>
              <a:t>Practice) </a:t>
            </a:r>
            <a:r>
              <a:rPr lang="ko-KR" altLang="en-US" dirty="0" smtClean="0"/>
              <a:t>모범사례 창출</a:t>
            </a:r>
            <a:r>
              <a:rPr lang="en-US" altLang="ko-KR" dirty="0" smtClean="0"/>
              <a:t> 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5568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44488" y="1052736"/>
            <a:ext cx="93262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b="1" dirty="0" smtClean="0"/>
              <a:t> [</a:t>
            </a:r>
            <a:r>
              <a:rPr lang="ko-KR" altLang="en-US" b="1" dirty="0" smtClean="0"/>
              <a:t>결어</a:t>
            </a:r>
            <a:r>
              <a:rPr lang="en-US" altLang="ko-KR" b="1" dirty="0" smtClean="0"/>
              <a:t>]</a:t>
            </a:r>
            <a:r>
              <a:rPr lang="en-US" altLang="ko-KR" dirty="0" smtClean="0"/>
              <a:t> </a:t>
            </a:r>
            <a:endParaRPr lang="en-US" altLang="ko-KR" dirty="0"/>
          </a:p>
          <a:p>
            <a:pPr fontAlgn="base"/>
            <a:endParaRPr lang="en-US" altLang="ko-KR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altLang="ko-KR" b="1" dirty="0" smtClean="0">
                <a:solidFill>
                  <a:schemeClr val="accent1"/>
                </a:solidFill>
              </a:rPr>
              <a:t>4</a:t>
            </a:r>
            <a:r>
              <a:rPr lang="ko-KR" altLang="en-US" b="1" dirty="0" err="1" smtClean="0">
                <a:solidFill>
                  <a:schemeClr val="accent1"/>
                </a:solidFill>
              </a:rPr>
              <a:t>차산업혁명</a:t>
            </a:r>
            <a:r>
              <a:rPr lang="ko-KR" altLang="en-US" b="1" dirty="0" smtClean="0">
                <a:solidFill>
                  <a:schemeClr val="accent1"/>
                </a:solidFill>
              </a:rPr>
              <a:t> 시대의 교육혁신 방향 </a:t>
            </a:r>
            <a:r>
              <a:rPr lang="en-US" altLang="ko-KR" dirty="0" smtClean="0">
                <a:solidFill>
                  <a:schemeClr val="accent1"/>
                </a:solidFill>
              </a:rPr>
              <a:t>:</a:t>
            </a:r>
            <a:r>
              <a:rPr lang="ko-KR" altLang="en-US" dirty="0" smtClean="0">
                <a:solidFill>
                  <a:schemeClr val="accent1"/>
                </a:solidFill>
              </a:rPr>
              <a:t> </a:t>
            </a:r>
            <a:endParaRPr lang="en-US" altLang="ko-KR" dirty="0" smtClean="0">
              <a:solidFill>
                <a:schemeClr val="accent1"/>
              </a:solidFill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altLang="ko-KR" dirty="0" smtClean="0">
              <a:solidFill>
                <a:schemeClr val="accent1"/>
              </a:solidFill>
            </a:endParaRPr>
          </a:p>
          <a:p>
            <a:pPr fontAlgn="base"/>
            <a:r>
              <a:rPr lang="ko-KR" altLang="en-US" dirty="0" smtClean="0"/>
              <a:t>  ⇒ </a:t>
            </a:r>
            <a:r>
              <a:rPr lang="ko-KR" altLang="en-US" u="sng" dirty="0" smtClean="0">
                <a:solidFill>
                  <a:srgbClr val="FF0000"/>
                </a:solidFill>
              </a:rPr>
              <a:t>사람중심</a:t>
            </a:r>
            <a:r>
              <a:rPr lang="ko-KR" altLang="en-US" dirty="0" smtClean="0">
                <a:solidFill>
                  <a:schemeClr val="accent1"/>
                </a:solidFill>
              </a:rPr>
              <a:t>의 교육과 </a:t>
            </a:r>
            <a:r>
              <a:rPr lang="ko-KR" altLang="en-US" u="sng" dirty="0" smtClean="0">
                <a:solidFill>
                  <a:srgbClr val="FF0000"/>
                </a:solidFill>
              </a:rPr>
              <a:t>소수정예 </a:t>
            </a:r>
            <a:r>
              <a:rPr lang="ko-KR" altLang="en-US" u="sng" dirty="0">
                <a:solidFill>
                  <a:srgbClr val="FF0000"/>
                </a:solidFill>
              </a:rPr>
              <a:t>전문가 양성</a:t>
            </a:r>
            <a:r>
              <a:rPr lang="ko-KR" altLang="en-US" dirty="0"/>
              <a:t> </a:t>
            </a:r>
            <a:r>
              <a:rPr lang="ko-KR" altLang="en-US" dirty="0" smtClean="0">
                <a:solidFill>
                  <a:schemeClr val="accent1"/>
                </a:solidFill>
              </a:rPr>
              <a:t>교육 필요</a:t>
            </a:r>
            <a:r>
              <a:rPr lang="en-US" altLang="ko-KR" dirty="0" smtClean="0">
                <a:solidFill>
                  <a:schemeClr val="accent1"/>
                </a:solidFill>
              </a:rPr>
              <a:t>!</a:t>
            </a:r>
          </a:p>
          <a:p>
            <a:pPr fontAlgn="base"/>
            <a:r>
              <a:rPr lang="en-US" altLang="ko-KR" dirty="0" smtClean="0">
                <a:solidFill>
                  <a:schemeClr val="accent1"/>
                </a:solidFill>
              </a:rPr>
              <a:t> </a:t>
            </a:r>
          </a:p>
          <a:p>
            <a:pPr fontAlgn="base"/>
            <a:r>
              <a:rPr lang="en-US" altLang="ko-KR" dirty="0" smtClean="0">
                <a:solidFill>
                  <a:schemeClr val="accent1"/>
                </a:solidFill>
              </a:rPr>
              <a:t> </a:t>
            </a:r>
            <a:r>
              <a:rPr lang="ko-KR" altLang="en-US" dirty="0"/>
              <a:t>■ </a:t>
            </a:r>
            <a:r>
              <a:rPr lang="en-US" altLang="ko-KR" dirty="0" smtClean="0"/>
              <a:t> </a:t>
            </a:r>
            <a:r>
              <a:rPr lang="ko-KR" altLang="en-US" dirty="0" smtClean="0"/>
              <a:t>기계나 </a:t>
            </a:r>
            <a:r>
              <a:rPr lang="en-US" altLang="ko-KR" dirty="0" smtClean="0"/>
              <a:t>AI</a:t>
            </a:r>
            <a:r>
              <a:rPr lang="ko-KR" altLang="en-US" dirty="0" smtClean="0"/>
              <a:t>로 대체할 수 없는 </a:t>
            </a:r>
            <a:r>
              <a:rPr lang="ko-KR" altLang="en-US" u="sng" dirty="0" smtClean="0">
                <a:solidFill>
                  <a:srgbClr val="FF0000"/>
                </a:solidFill>
              </a:rPr>
              <a:t>인간 본연의 창의성 계발 교육</a:t>
            </a:r>
            <a:r>
              <a:rPr lang="ko-KR" altLang="en-US" dirty="0" smtClean="0"/>
              <a:t>에 역점</a:t>
            </a:r>
            <a:endParaRPr lang="en-US" altLang="ko-KR" dirty="0" smtClean="0"/>
          </a:p>
          <a:p>
            <a:pPr fontAlgn="base"/>
            <a:r>
              <a:rPr lang="en-US" altLang="ko-KR" dirty="0" smtClean="0"/>
              <a:t>     [</a:t>
            </a:r>
            <a:r>
              <a:rPr lang="ko-KR" altLang="en-US" dirty="0" smtClean="0"/>
              <a:t>이공계열 </a:t>
            </a:r>
            <a:r>
              <a:rPr lang="en-US" altLang="ko-KR" dirty="0" smtClean="0"/>
              <a:t>+ </a:t>
            </a:r>
            <a:r>
              <a:rPr lang="ko-KR" altLang="en-US" dirty="0" smtClean="0"/>
              <a:t>인문사회계열 </a:t>
            </a:r>
            <a:r>
              <a:rPr lang="en-US" altLang="ko-KR" dirty="0" smtClean="0"/>
              <a:t>+ </a:t>
            </a:r>
            <a:r>
              <a:rPr lang="ko-KR" altLang="en-US" dirty="0" err="1" smtClean="0"/>
              <a:t>예술계열</a:t>
            </a:r>
            <a:r>
              <a:rPr lang="ko-KR" altLang="en-US" dirty="0" smtClean="0"/>
              <a:t> 공통 </a:t>
            </a:r>
            <a:r>
              <a:rPr lang="ko-KR" altLang="en-US" dirty="0" err="1" smtClean="0"/>
              <a:t>융복합</a:t>
            </a:r>
            <a:r>
              <a:rPr lang="ko-KR" altLang="en-US" dirty="0" smtClean="0"/>
              <a:t> 기본교육 실시 </a:t>
            </a:r>
            <a:r>
              <a:rPr lang="en-US" altLang="ko-KR" dirty="0" smtClean="0"/>
              <a:t>: </a:t>
            </a:r>
          </a:p>
          <a:p>
            <a:pPr fontAlgn="base"/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기술과 인간에 대한 기본 소양 배양</a:t>
            </a:r>
            <a:r>
              <a:rPr lang="en-US" altLang="ko-KR" dirty="0" smtClean="0"/>
              <a:t>]</a:t>
            </a:r>
          </a:p>
          <a:p>
            <a:pPr fontAlgn="base"/>
            <a:r>
              <a:rPr lang="ko-KR" altLang="en-US" dirty="0" smtClean="0"/>
              <a:t>    </a:t>
            </a:r>
            <a:endParaRPr lang="en-US" altLang="ko-KR" dirty="0" smtClean="0"/>
          </a:p>
          <a:p>
            <a:pPr fontAlgn="base"/>
            <a:r>
              <a:rPr lang="en-US" altLang="ko-KR" dirty="0"/>
              <a:t> </a:t>
            </a:r>
            <a:r>
              <a:rPr lang="ko-KR" altLang="en-US" dirty="0" smtClean="0"/>
              <a:t>■</a:t>
            </a:r>
            <a:r>
              <a:rPr lang="en-US" altLang="ko-KR" dirty="0" smtClean="0"/>
              <a:t> </a:t>
            </a:r>
            <a:r>
              <a:rPr lang="ko-KR" altLang="en-US" dirty="0" smtClean="0"/>
              <a:t>전문분야는 </a:t>
            </a:r>
            <a:r>
              <a:rPr lang="ko-KR" altLang="en-US" u="sng" dirty="0" smtClean="0">
                <a:solidFill>
                  <a:srgbClr val="FF0000"/>
                </a:solidFill>
              </a:rPr>
              <a:t>소수정예 </a:t>
            </a:r>
            <a:r>
              <a:rPr lang="ko-KR" altLang="en-US" u="sng" dirty="0">
                <a:solidFill>
                  <a:srgbClr val="FF0000"/>
                </a:solidFill>
              </a:rPr>
              <a:t>전문가 양성</a:t>
            </a:r>
            <a:r>
              <a:rPr lang="ko-KR" altLang="en-US" dirty="0"/>
              <a:t> </a:t>
            </a:r>
            <a:r>
              <a:rPr lang="ko-KR" altLang="en-US" dirty="0" smtClean="0"/>
              <a:t>교육에 역점</a:t>
            </a:r>
            <a:endParaRPr lang="en-US" altLang="ko-KR" dirty="0" smtClean="0"/>
          </a:p>
          <a:p>
            <a:pPr fontAlgn="base"/>
            <a:r>
              <a:rPr lang="en-US" altLang="ko-KR" dirty="0" smtClean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14211" y="121709"/>
            <a:ext cx="1431802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54000" algn="just" fontAlgn="base">
              <a:lnSpc>
                <a:spcPct val="160000"/>
              </a:lnSpc>
            </a:pPr>
            <a:r>
              <a:rPr lang="en-US" altLang="ko-KR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V. </a:t>
            </a:r>
            <a:r>
              <a:rPr lang="ko-KR" altLang="en-US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맺음말</a:t>
            </a:r>
            <a:endParaRPr lang="ko-KR" altLang="en-US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8908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74881" y="332656"/>
            <a:ext cx="9355112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515855" y="2463638"/>
            <a:ext cx="66427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ko-KR" altLang="en-US" sz="9600" dirty="0"/>
              <a:t>감사합니다</a:t>
            </a:r>
            <a:r>
              <a:rPr lang="en-US" altLang="ko-KR" sz="9600" dirty="0" smtClean="0"/>
              <a:t>!!</a:t>
            </a:r>
            <a:endParaRPr lang="ko-KR" altLang="en-US" sz="9600" dirty="0"/>
          </a:p>
        </p:txBody>
      </p:sp>
      <p:sp>
        <p:nvSpPr>
          <p:cNvPr id="8" name="직사각형 7"/>
          <p:cNvSpPr/>
          <p:nvPr/>
        </p:nvSpPr>
        <p:spPr>
          <a:xfrm>
            <a:off x="4232920" y="6233115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1489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1800" dirty="0" smtClean="0">
                <a:solidFill>
                  <a:srgbClr val="0000FF"/>
                </a:solidFill>
              </a:rPr>
              <a:t>목차</a:t>
            </a:r>
            <a:endParaRPr lang="ko-KR" altLang="en-US" sz="1800" dirty="0">
              <a:solidFill>
                <a:srgbClr val="0000FF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72480" y="620688"/>
            <a:ext cx="950505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 latinLnBrk="0"/>
            <a:r>
              <a:rPr lang="ko-KR" altLang="en-US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 ★</a:t>
            </a:r>
            <a:r>
              <a:rPr lang="ko-KR" altLang="en-US" sz="3600" dirty="0" err="1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지만계영</a:t>
            </a:r>
            <a:r>
              <a:rPr lang="en-US" altLang="ko-KR" sz="3600" dirty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(</a:t>
            </a:r>
            <a:r>
              <a:rPr lang="ko-KR" altLang="en-US" sz="3600" dirty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持滿戒盈</a:t>
            </a:r>
            <a:r>
              <a:rPr lang="en-US" altLang="ko-KR" sz="3600" dirty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)</a:t>
            </a:r>
            <a:r>
              <a:rPr lang="ko-KR" altLang="en-US" sz="3600" dirty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★</a:t>
            </a:r>
            <a:endParaRPr lang="ko-KR" altLang="en-US" sz="36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fontAlgn="base"/>
            <a:endParaRPr lang="en-US" altLang="ko-KR" sz="2400" b="1" dirty="0" smtClean="0">
              <a:solidFill>
                <a:schemeClr val="accent5">
                  <a:lumMod val="50000"/>
                </a:schemeClr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r>
              <a:rPr lang="ko-KR" altLang="en-US" sz="24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◆</a:t>
            </a:r>
            <a:r>
              <a:rPr lang="ko-KR" altLang="en-US" sz="2400" dirty="0" smtClean="0"/>
              <a:t> </a:t>
            </a:r>
            <a:r>
              <a:rPr lang="ko-KR" altLang="en-US" sz="2400" dirty="0"/>
              <a:t>노</a:t>
            </a:r>
            <a:r>
              <a:rPr lang="en-US" altLang="ko-KR" sz="2400" dirty="0"/>
              <a:t>(</a:t>
            </a:r>
            <a:r>
              <a:rPr lang="ko-KR" altLang="en-US" sz="2400" dirty="0" err="1"/>
              <a:t>魯</a:t>
            </a:r>
            <a:r>
              <a:rPr lang="en-US" altLang="ko-KR" sz="2400" dirty="0"/>
              <a:t>) </a:t>
            </a:r>
            <a:r>
              <a:rPr lang="ko-KR" altLang="en-US" sz="2400" dirty="0"/>
              <a:t>나라 </a:t>
            </a:r>
            <a:r>
              <a:rPr lang="ko-KR" altLang="en-US" sz="2400" dirty="0" err="1"/>
              <a:t>환공</a:t>
            </a:r>
            <a:r>
              <a:rPr lang="en-US" altLang="ko-KR" sz="2400" dirty="0"/>
              <a:t>(</a:t>
            </a:r>
            <a:r>
              <a:rPr lang="ko-KR" altLang="en-US" sz="2400" dirty="0"/>
              <a:t>桓公</a:t>
            </a:r>
            <a:r>
              <a:rPr lang="en-US" altLang="ko-KR" sz="2400" dirty="0"/>
              <a:t>) </a:t>
            </a:r>
            <a:r>
              <a:rPr lang="ko-KR" altLang="en-US" sz="2400" dirty="0" err="1"/>
              <a:t>사당안의</a:t>
            </a:r>
            <a:r>
              <a:rPr lang="ko-KR" altLang="en-US" sz="2400" dirty="0"/>
              <a:t> 기기</a:t>
            </a:r>
            <a:r>
              <a:rPr lang="en-US" altLang="ko-KR" sz="2400" dirty="0"/>
              <a:t>(</a:t>
            </a:r>
            <a:r>
              <a:rPr lang="ko-KR" altLang="en-US" sz="2400" dirty="0"/>
              <a:t>欹器</a:t>
            </a:r>
            <a:r>
              <a:rPr lang="en-US" altLang="ko-KR" sz="2400" dirty="0"/>
              <a:t>) </a:t>
            </a:r>
            <a:r>
              <a:rPr lang="ko-KR" altLang="en-US" sz="2400" dirty="0" smtClean="0"/>
              <a:t>혹은 </a:t>
            </a:r>
            <a:r>
              <a:rPr lang="ko-KR" altLang="en-US" sz="2400" dirty="0"/>
              <a:t>의기</a:t>
            </a:r>
            <a:r>
              <a:rPr lang="en-US" altLang="ko-KR" sz="2400" dirty="0"/>
              <a:t>(</a:t>
            </a:r>
            <a:r>
              <a:rPr lang="ko-KR" altLang="en-US" sz="2400" dirty="0"/>
              <a:t>儀器</a:t>
            </a:r>
            <a:r>
              <a:rPr lang="en-US" altLang="ko-KR" sz="2400" dirty="0" smtClean="0"/>
              <a:t>) :</a:t>
            </a:r>
          </a:p>
          <a:p>
            <a:pPr fontAlgn="base"/>
            <a:r>
              <a:rPr lang="ko-KR" altLang="en-US" sz="2400" dirty="0" smtClean="0"/>
              <a:t>고대 </a:t>
            </a:r>
            <a:r>
              <a:rPr lang="ko-KR" altLang="en-US" sz="2400" dirty="0"/>
              <a:t>중국에서 군주가 올바로 처신하도록 경계하기 위하여 </a:t>
            </a:r>
            <a:endParaRPr lang="en-US" altLang="ko-KR" sz="2400" dirty="0" smtClean="0"/>
          </a:p>
          <a:p>
            <a:pPr fontAlgn="base"/>
            <a:r>
              <a:rPr lang="ko-KR" altLang="en-US" sz="2400" dirty="0" smtClean="0"/>
              <a:t>사용한 </a:t>
            </a:r>
            <a:r>
              <a:rPr lang="ko-KR" altLang="en-US" sz="2400" dirty="0"/>
              <a:t>그릇 </a:t>
            </a:r>
            <a:r>
              <a:rPr lang="en-US" altLang="ko-KR" sz="2400" dirty="0"/>
              <a:t>(</a:t>
            </a:r>
            <a:r>
              <a:rPr lang="ko-KR" altLang="en-US" sz="2400" dirty="0"/>
              <a:t>임금이 앉는 자리 오른쪽</a:t>
            </a:r>
            <a:r>
              <a:rPr lang="en-US" altLang="ko-KR" sz="2400" dirty="0"/>
              <a:t>) </a:t>
            </a:r>
            <a:endParaRPr lang="ko-KR" altLang="en-US" sz="2400" dirty="0"/>
          </a:p>
          <a:p>
            <a:pPr fontAlgn="base"/>
            <a:r>
              <a:rPr lang="en-US" altLang="ko-KR" sz="2400" dirty="0">
                <a:solidFill>
                  <a:schemeClr val="accent4"/>
                </a:solidFill>
              </a:rPr>
              <a:t>- </a:t>
            </a:r>
            <a:r>
              <a:rPr lang="ko-KR" altLang="en-US" sz="2400" dirty="0">
                <a:solidFill>
                  <a:schemeClr val="accent4"/>
                </a:solidFill>
              </a:rPr>
              <a:t>비면 기울고</a:t>
            </a:r>
            <a:r>
              <a:rPr lang="en-US" altLang="ko-KR" sz="2400" dirty="0">
                <a:solidFill>
                  <a:schemeClr val="accent4"/>
                </a:solidFill>
              </a:rPr>
              <a:t>, </a:t>
            </a:r>
            <a:r>
              <a:rPr lang="ko-KR" altLang="en-US" sz="2400" dirty="0">
                <a:solidFill>
                  <a:schemeClr val="accent4"/>
                </a:solidFill>
              </a:rPr>
              <a:t>중간쯤 차면 바로 서고</a:t>
            </a:r>
            <a:r>
              <a:rPr lang="en-US" altLang="ko-KR" sz="2400" dirty="0">
                <a:solidFill>
                  <a:schemeClr val="accent4"/>
                </a:solidFill>
              </a:rPr>
              <a:t>, </a:t>
            </a:r>
            <a:r>
              <a:rPr lang="ko-KR" altLang="en-US" sz="2400" dirty="0">
                <a:solidFill>
                  <a:schemeClr val="accent4"/>
                </a:solidFill>
              </a:rPr>
              <a:t>가득 차면 엎어짐 </a:t>
            </a:r>
          </a:p>
          <a:p>
            <a:pPr fontAlgn="base"/>
            <a:r>
              <a:rPr lang="en-US" altLang="ko-KR" sz="2400" dirty="0" smtClean="0">
                <a:solidFill>
                  <a:schemeClr val="accent4"/>
                </a:solidFill>
              </a:rPr>
              <a:t>  (</a:t>
            </a:r>
            <a:r>
              <a:rPr lang="ko-KR" altLang="en-US" sz="2400" dirty="0">
                <a:solidFill>
                  <a:schemeClr val="accent4"/>
                </a:solidFill>
              </a:rPr>
              <a:t>虛則欹</a:t>
            </a:r>
            <a:r>
              <a:rPr lang="en-US" altLang="ko-KR" sz="2400" dirty="0">
                <a:solidFill>
                  <a:schemeClr val="accent4"/>
                </a:solidFill>
              </a:rPr>
              <a:t>, </a:t>
            </a:r>
            <a:r>
              <a:rPr lang="ko-KR" altLang="en-US" sz="2400" dirty="0">
                <a:solidFill>
                  <a:schemeClr val="accent4"/>
                </a:solidFill>
              </a:rPr>
              <a:t>中則正</a:t>
            </a:r>
            <a:r>
              <a:rPr lang="en-US" altLang="ko-KR" sz="2400" dirty="0">
                <a:solidFill>
                  <a:schemeClr val="accent4"/>
                </a:solidFill>
              </a:rPr>
              <a:t>, </a:t>
            </a:r>
            <a:r>
              <a:rPr lang="ko-KR" altLang="en-US" sz="2400" dirty="0">
                <a:solidFill>
                  <a:schemeClr val="accent4"/>
                </a:solidFill>
              </a:rPr>
              <a:t>滿則覆</a:t>
            </a:r>
            <a:r>
              <a:rPr lang="en-US" altLang="ko-KR" sz="2400" dirty="0">
                <a:solidFill>
                  <a:schemeClr val="accent4"/>
                </a:solidFill>
              </a:rPr>
              <a:t>) </a:t>
            </a:r>
            <a:endParaRPr lang="ko-KR" altLang="en-US" sz="2400" dirty="0">
              <a:solidFill>
                <a:schemeClr val="accent4"/>
              </a:solidFill>
            </a:endParaRPr>
          </a:p>
          <a:p>
            <a:pPr fontAlgn="base"/>
            <a:r>
              <a:rPr lang="en-US" altLang="ko-KR" sz="2400" dirty="0" smtClean="0"/>
              <a:t>   &lt;</a:t>
            </a:r>
            <a:r>
              <a:rPr lang="ko-KR" altLang="en-US" sz="2400" dirty="0"/>
              <a:t>순자</a:t>
            </a:r>
            <a:r>
              <a:rPr lang="en-US" altLang="ko-KR" sz="2400" dirty="0"/>
              <a:t>(</a:t>
            </a:r>
            <a:r>
              <a:rPr lang="ko-KR" altLang="en-US" sz="2400" dirty="0"/>
              <a:t>荀子</a:t>
            </a:r>
            <a:r>
              <a:rPr lang="en-US" altLang="ko-KR" sz="2400" dirty="0"/>
              <a:t>) </a:t>
            </a:r>
            <a:r>
              <a:rPr lang="ko-KR" altLang="en-US" sz="2400" dirty="0"/>
              <a:t>「</a:t>
            </a:r>
            <a:r>
              <a:rPr lang="ko-KR" altLang="en-US" sz="2400" dirty="0" err="1"/>
              <a:t>유좌</a:t>
            </a:r>
            <a:r>
              <a:rPr lang="en-US" altLang="ko-KR" sz="2400" dirty="0"/>
              <a:t>(</a:t>
            </a:r>
            <a:r>
              <a:rPr lang="ko-KR" altLang="en-US" sz="2400" dirty="0"/>
              <a:t>宥坐</a:t>
            </a:r>
            <a:r>
              <a:rPr lang="en-US" altLang="ko-KR" sz="2400" dirty="0"/>
              <a:t>)</a:t>
            </a:r>
            <a:r>
              <a:rPr lang="ko-KR" altLang="en-US" sz="2400" dirty="0"/>
              <a:t>」편에 처음 등장</a:t>
            </a:r>
            <a:r>
              <a:rPr lang="en-US" altLang="ko-KR" sz="2400" dirty="0"/>
              <a:t>&gt;</a:t>
            </a:r>
            <a:endParaRPr lang="ko-KR" altLang="en-US" sz="2400" dirty="0"/>
          </a:p>
          <a:p>
            <a:pPr fontAlgn="base"/>
            <a:r>
              <a:rPr lang="ko-KR" altLang="en-US" sz="2400" dirty="0"/>
              <a:t>⇒ </a:t>
            </a:r>
            <a:r>
              <a:rPr lang="ko-KR" altLang="en-US" sz="2400" b="1" u="sng" dirty="0">
                <a:solidFill>
                  <a:srgbClr val="FF0000"/>
                </a:solidFill>
              </a:rPr>
              <a:t>“가득 찬 상태를 유지하고 싶다면 넘치는 것을 경계하라”</a:t>
            </a:r>
          </a:p>
          <a:p>
            <a:pPr fontAlgn="base"/>
            <a:r>
              <a:rPr lang="ko-KR" altLang="en-US" sz="2400" dirty="0" smtClean="0"/>
              <a:t> ☞ </a:t>
            </a:r>
            <a:r>
              <a:rPr lang="ko-KR" altLang="en-US" sz="2400" b="1" dirty="0"/>
              <a:t>더 채우려 들지 말고 더 덜어내라 </a:t>
            </a:r>
          </a:p>
          <a:p>
            <a:pPr fontAlgn="base"/>
            <a:endParaRPr lang="en-US" altLang="ko-KR" sz="24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r>
              <a:rPr lang="ko-KR" altLang="en-US" sz="24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◆</a:t>
            </a:r>
            <a:r>
              <a:rPr lang="ko-KR" altLang="en-US" sz="2400" dirty="0" smtClean="0"/>
              <a:t> </a:t>
            </a:r>
            <a:r>
              <a:rPr lang="ko-KR" altLang="en-US" sz="2400" b="1" dirty="0">
                <a:solidFill>
                  <a:srgbClr val="FF0000"/>
                </a:solidFill>
              </a:rPr>
              <a:t>계영배</a:t>
            </a:r>
            <a:r>
              <a:rPr lang="en-US" altLang="ko-KR" sz="2400" b="1" dirty="0">
                <a:solidFill>
                  <a:srgbClr val="FF0000"/>
                </a:solidFill>
              </a:rPr>
              <a:t>(</a:t>
            </a:r>
            <a:r>
              <a:rPr lang="ko-KR" altLang="en-US" sz="2400" b="1" dirty="0">
                <a:solidFill>
                  <a:srgbClr val="FF0000"/>
                </a:solidFill>
              </a:rPr>
              <a:t>戒盈杯</a:t>
            </a:r>
            <a:r>
              <a:rPr lang="en-US" altLang="ko-KR" sz="2400" b="1" dirty="0">
                <a:solidFill>
                  <a:srgbClr val="FF0000"/>
                </a:solidFill>
              </a:rPr>
              <a:t>) </a:t>
            </a:r>
            <a:r>
              <a:rPr lang="en-US" altLang="ko-KR" sz="2400" dirty="0"/>
              <a:t>: '</a:t>
            </a:r>
            <a:r>
              <a:rPr lang="ko-KR" altLang="en-US" sz="2400" dirty="0"/>
              <a:t>넘침을 경계하는 잔</a:t>
            </a:r>
            <a:r>
              <a:rPr lang="en-US" altLang="ko-KR" sz="2400" dirty="0"/>
              <a:t>' </a:t>
            </a:r>
            <a:endParaRPr lang="ko-KR" altLang="en-US" sz="2400" dirty="0"/>
          </a:p>
          <a:p>
            <a:pPr marL="342900" indent="-342900" fontAlgn="base">
              <a:buFontTx/>
              <a:buChar char="-"/>
            </a:pPr>
            <a:r>
              <a:rPr lang="ko-KR" altLang="en-US" sz="2400" dirty="0" smtClean="0"/>
              <a:t>잔의 </a:t>
            </a:r>
            <a:r>
              <a:rPr lang="en-US" altLang="ko-KR" sz="2400" dirty="0"/>
              <a:t>70</a:t>
            </a:r>
            <a:r>
              <a:rPr lang="ko-KR" altLang="en-US" sz="2400" dirty="0"/>
              <a:t>％ 이상 술을 채우면 모두 밑으로 흘러내려 </a:t>
            </a:r>
            <a:r>
              <a:rPr lang="ko-KR" altLang="en-US" sz="2400" dirty="0" err="1" smtClean="0"/>
              <a:t>새어나가도록</a:t>
            </a:r>
            <a:r>
              <a:rPr lang="ko-KR" altLang="en-US" sz="2400" dirty="0" smtClean="0"/>
              <a:t> </a:t>
            </a:r>
            <a:endParaRPr lang="en-US" altLang="ko-KR" sz="2400" dirty="0" smtClean="0"/>
          </a:p>
          <a:p>
            <a:pPr fontAlgn="base"/>
            <a:r>
              <a:rPr lang="en-US" altLang="ko-KR" sz="2400" dirty="0"/>
              <a:t> </a:t>
            </a:r>
            <a:r>
              <a:rPr lang="en-US" altLang="ko-KR" sz="2400" dirty="0" smtClean="0"/>
              <a:t>  </a:t>
            </a:r>
            <a:r>
              <a:rPr lang="ko-KR" altLang="en-US" sz="2400" dirty="0" smtClean="0"/>
              <a:t>만든 </a:t>
            </a:r>
            <a:r>
              <a:rPr lang="ko-KR" altLang="en-US" sz="2400" dirty="0"/>
              <a:t>잔 </a:t>
            </a:r>
          </a:p>
          <a:p>
            <a:pPr fontAlgn="base"/>
            <a:r>
              <a:rPr lang="ko-KR" altLang="en-US" sz="2400" dirty="0"/>
              <a:t>⇒ </a:t>
            </a:r>
            <a:r>
              <a:rPr lang="ko-KR" altLang="en-US" sz="2400" dirty="0" smtClean="0"/>
              <a:t>과음을 </a:t>
            </a:r>
            <a:r>
              <a:rPr lang="ko-KR" altLang="en-US" sz="2400" dirty="0"/>
              <a:t>경계하기 위해 만든 잔으로</a:t>
            </a:r>
            <a:r>
              <a:rPr lang="en-US" altLang="ko-KR" sz="2400" dirty="0"/>
              <a:t>, </a:t>
            </a:r>
            <a:r>
              <a:rPr lang="ko-KR" altLang="en-US" sz="2400" dirty="0" err="1"/>
              <a:t>절주배</a:t>
            </a:r>
            <a:r>
              <a:rPr lang="en-US" altLang="ko-KR" sz="2400" dirty="0"/>
              <a:t>(</a:t>
            </a:r>
            <a:r>
              <a:rPr lang="ko-KR" altLang="en-US" sz="2400" dirty="0"/>
              <a:t>節酒杯</a:t>
            </a:r>
            <a:r>
              <a:rPr lang="en-US" altLang="ko-KR" sz="2400" dirty="0"/>
              <a:t>)</a:t>
            </a:r>
            <a:r>
              <a:rPr lang="ko-KR" altLang="en-US" sz="2400" dirty="0"/>
              <a:t>라고도 함</a:t>
            </a:r>
          </a:p>
          <a:p>
            <a:pPr fontAlgn="base"/>
            <a:r>
              <a:rPr lang="ko-KR" altLang="en-US" sz="2400" dirty="0"/>
              <a:t>☞ 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”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인간의 </a:t>
            </a:r>
            <a:r>
              <a:rPr lang="ko-KR" altLang="en-US" sz="2400" b="1" dirty="0">
                <a:solidFill>
                  <a:srgbClr val="FF0000"/>
                </a:solidFill>
              </a:rPr>
              <a:t>끝없는 욕심을 경계해야 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한다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”</a:t>
            </a:r>
            <a:r>
              <a:rPr lang="ko-KR" altLang="en-US" sz="2400" dirty="0" smtClean="0"/>
              <a:t>는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 </a:t>
            </a:r>
            <a:r>
              <a:rPr lang="ko-KR" altLang="en-US" sz="2400" dirty="0" smtClean="0"/>
              <a:t>상징적인 의미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1043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1800" dirty="0" smtClean="0">
                <a:solidFill>
                  <a:srgbClr val="0000FF"/>
                </a:solidFill>
              </a:rPr>
              <a:t>목차</a:t>
            </a:r>
            <a:endParaRPr lang="ko-KR" altLang="en-US" sz="1800" dirty="0">
              <a:solidFill>
                <a:srgbClr val="0000FF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72480" y="764704"/>
            <a:ext cx="87849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 latinLnBrk="0"/>
            <a:r>
              <a:rPr lang="ko-KR" altLang="en-US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 ★</a:t>
            </a:r>
            <a:r>
              <a:rPr lang="ko-KR" altLang="en-US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인생철학</a:t>
            </a:r>
            <a:r>
              <a:rPr lang="en-US" altLang="ko-KR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(</a:t>
            </a:r>
            <a:r>
              <a:rPr lang="ko-KR" altLang="en-US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목표</a:t>
            </a:r>
            <a:r>
              <a:rPr lang="en-US" altLang="ko-KR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)</a:t>
            </a:r>
            <a:r>
              <a:rPr lang="ko-KR" altLang="en-US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★</a:t>
            </a:r>
            <a:endParaRPr lang="ko-KR" altLang="en-US" sz="36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fontAlgn="base"/>
            <a:endParaRPr lang="en-US" altLang="ko-KR" sz="2400" b="1" dirty="0" smtClean="0">
              <a:solidFill>
                <a:schemeClr val="accent5">
                  <a:lumMod val="50000"/>
                </a:schemeClr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r>
              <a:rPr lang="en-US" altLang="ko-KR" sz="3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</a:t>
            </a:r>
            <a:r>
              <a:rPr lang="en-US" altLang="ko-KR" sz="36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“</a:t>
            </a:r>
            <a:r>
              <a:rPr lang="ko-KR" altLang="en-US" sz="36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세상 떠날 때 후회하지 않기</a:t>
            </a:r>
            <a:r>
              <a:rPr lang="en-US" altLang="ko-KR" sz="36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” </a:t>
            </a:r>
            <a:r>
              <a:rPr lang="ko-KR" altLang="en-US" sz="3600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ㅎㅎ</a:t>
            </a:r>
            <a:r>
              <a:rPr lang="en-US" altLang="ko-KR" sz="3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~~</a:t>
            </a:r>
            <a:r>
              <a:rPr lang="ko-KR" altLang="en-US" sz="3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</a:t>
            </a:r>
            <a:endParaRPr lang="en-US" altLang="ko-KR" sz="36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endParaRPr lang="en-US" altLang="ko-KR" sz="36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r>
              <a:rPr lang="en-US" altLang="ko-KR" sz="3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ko-KR" altLang="en-US" sz="3600" dirty="0" smtClean="0"/>
              <a:t>☞</a:t>
            </a:r>
            <a:r>
              <a:rPr lang="en-US" altLang="ko-KR" sz="3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ko-KR" altLang="en-US" sz="3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이를 위해 </a:t>
            </a:r>
            <a:endParaRPr lang="en-US" altLang="ko-KR" sz="36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r>
              <a:rPr lang="en-US" altLang="ko-KR" sz="3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         </a:t>
            </a:r>
            <a:r>
              <a:rPr lang="ko-KR" altLang="en-US" sz="3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◆</a:t>
            </a:r>
            <a:r>
              <a:rPr lang="ko-KR" altLang="en-US" sz="3600" dirty="0" smtClean="0"/>
              <a:t> </a:t>
            </a:r>
            <a:r>
              <a:rPr lang="ko-KR" altLang="en-US" sz="3600" b="1" dirty="0" smtClean="0">
                <a:solidFill>
                  <a:srgbClr val="FF0000"/>
                </a:solidFill>
              </a:rPr>
              <a:t>절제</a:t>
            </a:r>
            <a:endParaRPr lang="en-US" altLang="ko-KR" sz="3600" b="1" dirty="0" smtClean="0">
              <a:solidFill>
                <a:srgbClr val="FF0000"/>
              </a:solidFill>
            </a:endParaRPr>
          </a:p>
          <a:p>
            <a:pPr fontAlgn="base"/>
            <a:r>
              <a:rPr lang="ko-KR" altLang="en-US" sz="3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         ◆</a:t>
            </a:r>
            <a:r>
              <a:rPr lang="ko-KR" altLang="en-US" sz="3600" dirty="0" smtClean="0"/>
              <a:t> </a:t>
            </a:r>
            <a:r>
              <a:rPr lang="ko-KR" altLang="en-US" sz="3600" b="1" dirty="0" smtClean="0">
                <a:solidFill>
                  <a:srgbClr val="FF0000"/>
                </a:solidFill>
              </a:rPr>
              <a:t>배려</a:t>
            </a:r>
            <a:endParaRPr lang="ko-KR" altLang="en-US" sz="3600" dirty="0"/>
          </a:p>
          <a:p>
            <a:pPr fontAlgn="base"/>
            <a:r>
              <a:rPr lang="ko-KR" altLang="en-US" sz="3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         ◆</a:t>
            </a:r>
            <a:r>
              <a:rPr lang="ko-KR" altLang="en-US" sz="3600" dirty="0" smtClean="0"/>
              <a:t> </a:t>
            </a:r>
            <a:r>
              <a:rPr lang="ko-KR" altLang="en-US" sz="3600" b="1" dirty="0" smtClean="0">
                <a:solidFill>
                  <a:srgbClr val="FF0000"/>
                </a:solidFill>
              </a:rPr>
              <a:t>양보</a:t>
            </a:r>
            <a:endParaRPr lang="ko-KR" altLang="en-US" sz="3600" dirty="0"/>
          </a:p>
          <a:p>
            <a:pPr fontAlgn="base"/>
            <a:endParaRPr lang="en-US" altLang="ko-KR" sz="2400" dirty="0" smtClean="0"/>
          </a:p>
          <a:p>
            <a:pPr fontAlgn="base"/>
            <a:r>
              <a:rPr lang="ko-KR" altLang="en-US" sz="24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</a:t>
            </a:r>
            <a:r>
              <a:rPr lang="ko-KR" altLang="en-US" sz="3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노력</a:t>
            </a:r>
            <a:r>
              <a:rPr lang="en-US" altLang="ko-KR" sz="3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!!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8376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1800" dirty="0" smtClean="0">
                <a:solidFill>
                  <a:srgbClr val="0000FF"/>
                </a:solidFill>
              </a:rPr>
              <a:t>목차</a:t>
            </a:r>
            <a:endParaRPr lang="ko-KR" altLang="en-US" sz="1800" dirty="0">
              <a:solidFill>
                <a:srgbClr val="0000FF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72480" y="980728"/>
            <a:ext cx="950505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  ★</a:t>
            </a:r>
            <a:r>
              <a:rPr lang="ko-KR" altLang="en-US" sz="3600" b="1" dirty="0" smtClean="0">
                <a:solidFill>
                  <a:srgbClr val="FF0000"/>
                </a:solidFill>
              </a:rPr>
              <a:t>오부치 게이조 </a:t>
            </a:r>
            <a:r>
              <a:rPr lang="en-US" altLang="ko-KR" sz="36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3600" b="1" dirty="0" smtClean="0">
                <a:solidFill>
                  <a:srgbClr val="FF0000"/>
                </a:solidFill>
              </a:rPr>
              <a:t>小渕恵三</a:t>
            </a:r>
            <a:r>
              <a:rPr lang="en-US" altLang="ko-KR" sz="3600" b="1" dirty="0" smtClean="0">
                <a:solidFill>
                  <a:srgbClr val="FF0000"/>
                </a:solidFill>
              </a:rPr>
              <a:t>) 5</a:t>
            </a:r>
            <a:r>
              <a:rPr lang="ko-KR" altLang="en-US" sz="3600" b="1" dirty="0" smtClean="0">
                <a:solidFill>
                  <a:srgbClr val="FF0000"/>
                </a:solidFill>
              </a:rPr>
              <a:t>계명</a:t>
            </a:r>
            <a:r>
              <a:rPr lang="ko-KR" altLang="en-US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★</a:t>
            </a:r>
            <a:endParaRPr lang="ko-KR" altLang="en-US" sz="36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fontAlgn="base"/>
            <a:endParaRPr lang="en-US" altLang="ko-KR" sz="2400" b="1" dirty="0" smtClean="0">
              <a:solidFill>
                <a:schemeClr val="accent5">
                  <a:lumMod val="50000"/>
                </a:schemeClr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r>
              <a:rPr lang="ko-KR" altLang="en-US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</a:t>
            </a:r>
            <a:r>
              <a:rPr lang="en-US" altLang="ko-KR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- </a:t>
            </a:r>
            <a:r>
              <a:rPr lang="ko-KR" altLang="en-US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일본 제</a:t>
            </a:r>
            <a:r>
              <a:rPr lang="en-US" altLang="ko-KR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85</a:t>
            </a:r>
            <a:r>
              <a:rPr lang="ko-KR" altLang="en-US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대 총리</a:t>
            </a:r>
            <a:r>
              <a:rPr lang="en-US" altLang="ko-KR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(1998.7~2000.5), </a:t>
            </a:r>
            <a:r>
              <a:rPr lang="ko-KR" altLang="en-US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재임시 </a:t>
            </a:r>
            <a:r>
              <a:rPr lang="en-US" altLang="ko-KR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‘</a:t>
            </a:r>
            <a:r>
              <a:rPr lang="ko-KR" altLang="en-US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식은 피자</a:t>
            </a:r>
            <a:r>
              <a:rPr lang="en-US" altLang="ko-KR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＇</a:t>
            </a:r>
            <a:r>
              <a:rPr lang="ko-KR" altLang="en-US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라는</a:t>
            </a:r>
            <a:endParaRPr lang="en-US" altLang="ko-KR" sz="2400" b="1" dirty="0" smtClean="0">
              <a:solidFill>
                <a:schemeClr val="accent5">
                  <a:lumMod val="50000"/>
                </a:schemeClr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r>
              <a:rPr lang="en-US" altLang="ko-KR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altLang="ko-KR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</a:t>
            </a:r>
            <a:r>
              <a:rPr lang="ko-KR" altLang="en-US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모멸적 야유</a:t>
            </a:r>
            <a:r>
              <a:rPr lang="en-US" altLang="ko-KR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, </a:t>
            </a:r>
            <a:r>
              <a:rPr lang="ko-KR" altLang="en-US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재임중 과로로 급사</a:t>
            </a:r>
            <a:r>
              <a:rPr lang="en-US" altLang="ko-KR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, </a:t>
            </a:r>
            <a:r>
              <a:rPr lang="ko-KR" altLang="en-US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사후에 그의 인생관과 성실</a:t>
            </a:r>
            <a:endParaRPr lang="en-US" altLang="ko-KR" sz="2400" b="1" dirty="0" smtClean="0">
              <a:solidFill>
                <a:schemeClr val="accent5">
                  <a:lumMod val="50000"/>
                </a:schemeClr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r>
              <a:rPr lang="en-US" altLang="ko-KR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altLang="ko-KR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</a:t>
            </a:r>
            <a:r>
              <a:rPr lang="ko-KR" altLang="en-US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함이 주위에 알려지면서 세상의 존경을 받기 시작</a:t>
            </a:r>
            <a:endParaRPr lang="en-US" altLang="ko-KR" sz="2400" b="1" dirty="0" smtClean="0">
              <a:solidFill>
                <a:schemeClr val="accent5">
                  <a:lumMod val="50000"/>
                </a:schemeClr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r>
              <a:rPr lang="ko-KR" altLang="en-US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en-US" altLang="ko-KR" sz="2400" b="1" dirty="0" smtClean="0">
              <a:solidFill>
                <a:schemeClr val="accent5">
                  <a:lumMod val="50000"/>
                </a:schemeClr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r>
              <a:rPr lang="ko-KR" altLang="en-US" sz="32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◆ </a:t>
            </a:r>
            <a:r>
              <a:rPr lang="ko-KR" altLang="en-US" sz="32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매</a:t>
            </a:r>
            <a:r>
              <a:rPr lang="ko-KR" altLang="en-US" sz="32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사를 낙관적으로 보라</a:t>
            </a:r>
            <a:endParaRPr lang="en-US" altLang="ko-KR" sz="32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r>
              <a:rPr lang="ko-KR" altLang="en-US" sz="32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◆ </a:t>
            </a:r>
            <a:r>
              <a:rPr lang="ko-KR" altLang="en-US" sz="3200" b="1" dirty="0" err="1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화</a:t>
            </a:r>
            <a:r>
              <a:rPr lang="ko-KR" altLang="en-US" sz="3200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내지말라</a:t>
            </a:r>
            <a:endParaRPr lang="ko-KR" altLang="en-US" sz="3200" dirty="0"/>
          </a:p>
          <a:p>
            <a:pPr fontAlgn="base"/>
            <a:r>
              <a:rPr lang="ko-KR" altLang="en-US" sz="32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◆ </a:t>
            </a:r>
            <a:r>
              <a:rPr lang="ko-KR" altLang="en-US" sz="32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욕</a:t>
            </a:r>
            <a:r>
              <a:rPr lang="ko-KR" altLang="en-US" sz="32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심부리지 말라</a:t>
            </a:r>
            <a:endParaRPr lang="ko-KR" altLang="en-US" sz="3200" dirty="0"/>
          </a:p>
          <a:p>
            <a:pPr fontAlgn="base"/>
            <a:r>
              <a:rPr lang="ko-KR" altLang="en-US" sz="32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◆ </a:t>
            </a:r>
            <a:r>
              <a:rPr lang="ko-KR" altLang="en-US" sz="32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푸</a:t>
            </a:r>
            <a:r>
              <a:rPr lang="ko-KR" altLang="en-US" sz="32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념하지 말라</a:t>
            </a:r>
            <a:endParaRPr lang="en-US" altLang="ko-KR" sz="32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r>
              <a:rPr lang="ko-KR" altLang="en-US" sz="32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◆ </a:t>
            </a:r>
            <a:r>
              <a:rPr lang="ko-KR" altLang="en-US" sz="32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세</a:t>
            </a:r>
            <a:r>
              <a:rPr lang="ko-KR" altLang="en-US" sz="32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상을 위해 일하라</a:t>
            </a:r>
            <a:endParaRPr lang="ko-KR" altLang="en-US" sz="3200" dirty="0"/>
          </a:p>
          <a:p>
            <a:pPr fontAlgn="base"/>
            <a:endParaRPr lang="ko-KR" altLang="en-US" sz="2400" dirty="0"/>
          </a:p>
          <a:p>
            <a:pPr fontAlgn="base"/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702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74881" y="332656"/>
            <a:ext cx="9355112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515855" y="2463638"/>
            <a:ext cx="66427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US" altLang="ko-KR" sz="9600" dirty="0" smtClean="0"/>
              <a:t>II </a:t>
            </a:r>
            <a:r>
              <a:rPr lang="ko-KR" altLang="en-US" sz="9600" dirty="0" smtClean="0"/>
              <a:t>부 </a:t>
            </a:r>
            <a:r>
              <a:rPr lang="en-US" altLang="ko-KR" sz="9600" dirty="0" smtClean="0"/>
              <a:t>: </a:t>
            </a:r>
            <a:r>
              <a:rPr lang="ko-KR" altLang="en-US" sz="9600" dirty="0" smtClean="0">
                <a:solidFill>
                  <a:schemeClr val="accent3">
                    <a:lumMod val="50000"/>
                  </a:schemeClr>
                </a:solidFill>
              </a:rPr>
              <a:t>발표</a:t>
            </a:r>
            <a:endParaRPr lang="ko-KR" altLang="en-US" sz="9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232920" y="6233115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2022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1800" dirty="0" smtClean="0">
                <a:solidFill>
                  <a:srgbClr val="0000FF"/>
                </a:solidFill>
              </a:rPr>
              <a:t>목차</a:t>
            </a:r>
            <a:endParaRPr lang="ko-KR" altLang="en-US" sz="1800" dirty="0">
              <a:solidFill>
                <a:srgbClr val="0000FF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00472" y="1466823"/>
            <a:ext cx="98459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4000" algn="just" fontAlgn="base">
              <a:lnSpc>
                <a:spcPct val="160000"/>
              </a:lnSpc>
            </a:pPr>
            <a:r>
              <a:rPr lang="en-US" altLang="ko-KR" sz="2800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I. </a:t>
            </a:r>
            <a:r>
              <a:rPr lang="ko-KR" altLang="en-US" sz="2800" b="1" kern="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머리말</a:t>
            </a:r>
            <a:endParaRPr lang="en-US" altLang="ko-KR" sz="2800" b="1" kern="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254000" algn="just" fontAlgn="base">
              <a:lnSpc>
                <a:spcPct val="160000"/>
              </a:lnSpc>
            </a:pPr>
            <a:r>
              <a:rPr lang="en-US" altLang="ko-KR" sz="2800" b="1" kern="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II</a:t>
            </a:r>
            <a:r>
              <a:rPr lang="en-US" altLang="ko-KR" sz="2800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. 4</a:t>
            </a:r>
            <a:r>
              <a:rPr lang="ko-KR" altLang="en-US" sz="2800" b="1" kern="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차산업혁명</a:t>
            </a:r>
            <a:r>
              <a:rPr lang="en-US" altLang="ko-KR" sz="2800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2800" b="1" kern="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기술환경의</a:t>
            </a:r>
            <a:r>
              <a:rPr lang="ko-KR" altLang="en-US" sz="2800" b="1" kern="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변화와 경제환경의 변화</a:t>
            </a:r>
            <a:endParaRPr lang="en-US" altLang="ko-KR" sz="2800" b="1" kern="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254000" algn="just" fontAlgn="base">
              <a:lnSpc>
                <a:spcPct val="160000"/>
              </a:lnSpc>
            </a:pPr>
            <a:r>
              <a:rPr lang="en-US" altLang="ko-KR" sz="2800" b="1" kern="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III</a:t>
            </a:r>
            <a:r>
              <a:rPr lang="en-US" altLang="ko-KR" sz="2800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. 4</a:t>
            </a:r>
            <a:r>
              <a:rPr lang="ko-KR" altLang="en-US" sz="2800" b="1" kern="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차산업혁명</a:t>
            </a:r>
            <a:r>
              <a:rPr lang="ko-KR" altLang="en-US" sz="2800" b="1" kern="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시대</a:t>
            </a:r>
            <a:r>
              <a:rPr lang="en-US" altLang="ko-KR" sz="2800" b="1" kern="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2800" b="1" kern="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경제패러다임의 전환</a:t>
            </a:r>
            <a:endParaRPr lang="en-US" altLang="ko-KR" sz="2800" b="1" kern="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254000" algn="just" fontAlgn="base">
              <a:lnSpc>
                <a:spcPct val="160000"/>
              </a:lnSpc>
            </a:pPr>
            <a:r>
              <a:rPr lang="en-US" altLang="ko-KR" sz="2800" b="1" kern="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IV</a:t>
            </a:r>
            <a:r>
              <a:rPr lang="en-US" altLang="ko-KR" sz="2800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. </a:t>
            </a:r>
            <a:r>
              <a:rPr lang="ko-KR" altLang="en-US" sz="2800" b="1" kern="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경제패러다임의 전환에 따른 교육혁신 방향</a:t>
            </a:r>
            <a:endParaRPr lang="en-US" altLang="ko-KR" sz="2800" b="1" kern="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254000" algn="just" fontAlgn="base">
              <a:lnSpc>
                <a:spcPct val="160000"/>
              </a:lnSpc>
            </a:pPr>
            <a:r>
              <a:rPr lang="en-US" altLang="ko-KR" sz="2800" b="1" kern="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V</a:t>
            </a:r>
            <a:r>
              <a:rPr lang="en-US" altLang="ko-KR" sz="2800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. </a:t>
            </a:r>
            <a:r>
              <a:rPr lang="ko-KR" altLang="en-US" sz="2800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맺음말</a:t>
            </a:r>
            <a:endParaRPr lang="ko-KR" altLang="en-US" sz="2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4105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3576" y="211882"/>
            <a:ext cx="9023920" cy="324000"/>
          </a:xfrm>
        </p:spPr>
        <p:txBody>
          <a:bodyPr>
            <a:noAutofit/>
          </a:bodyPr>
          <a:lstStyle/>
          <a:p>
            <a:r>
              <a:rPr lang="en-US" altLang="ko-KR" sz="1800" b="1" kern="0" dirty="0">
                <a:solidFill>
                  <a:srgbClr val="000000"/>
                </a:solidFill>
                <a:latin typeface="맑은 고딕" panose="020B0503020000020004" pitchFamily="50" charset="-127"/>
              </a:rPr>
              <a:t>I. </a:t>
            </a:r>
            <a:r>
              <a:rPr lang="ko-KR" altLang="en-US" sz="1800" b="1" kern="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머리말</a:t>
            </a:r>
            <a:endParaRPr lang="ko-KR" altLang="en-US" sz="1800" dirty="0">
              <a:solidFill>
                <a:srgbClr val="0000FF"/>
              </a:solidFill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16496" y="980728"/>
            <a:ext cx="4536504" cy="36004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/>
              <a:t>■ </a:t>
            </a:r>
            <a:r>
              <a:rPr lang="en-US" altLang="ko-KR" dirty="0"/>
              <a:t>4</a:t>
            </a:r>
            <a:r>
              <a:rPr lang="ko-KR" altLang="en-US" dirty="0"/>
              <a:t>차산업혁명에 대한 관심 고조 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16496" y="1617325"/>
            <a:ext cx="90730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Wingdings" panose="05000000000000000000" pitchFamily="2" charset="2"/>
              <a:buChar char="l"/>
            </a:pPr>
            <a:r>
              <a:rPr lang="en-US" altLang="ko-KR" dirty="0"/>
              <a:t>2016</a:t>
            </a:r>
            <a:r>
              <a:rPr lang="ko-KR" altLang="en-US" dirty="0"/>
              <a:t>년 </a:t>
            </a:r>
            <a:r>
              <a:rPr lang="en-US" altLang="ko-KR" dirty="0"/>
              <a:t>1</a:t>
            </a:r>
            <a:r>
              <a:rPr lang="ko-KR" altLang="en-US" dirty="0"/>
              <a:t>월 스위스 다보스</a:t>
            </a:r>
            <a:r>
              <a:rPr lang="en-US" altLang="ko-KR" dirty="0"/>
              <a:t>(Davos)</a:t>
            </a:r>
            <a:r>
              <a:rPr lang="ko-KR" altLang="en-US" dirty="0"/>
              <a:t>에서 개최된 세계경제포럼</a:t>
            </a:r>
            <a:r>
              <a:rPr lang="en-US" altLang="ko-KR" dirty="0"/>
              <a:t>(WEF)</a:t>
            </a:r>
            <a:r>
              <a:rPr lang="ko-KR" altLang="en-US" dirty="0"/>
              <a:t>에서 </a:t>
            </a:r>
            <a:r>
              <a:rPr lang="ko-KR" altLang="en-US" dirty="0" err="1"/>
              <a:t>클라우스</a:t>
            </a:r>
            <a:r>
              <a:rPr lang="ko-KR" altLang="en-US" dirty="0"/>
              <a:t> </a:t>
            </a:r>
            <a:r>
              <a:rPr lang="ko-KR" altLang="en-US" dirty="0" err="1"/>
              <a:t>슈밥</a:t>
            </a:r>
            <a:r>
              <a:rPr lang="en-US" altLang="ko-KR" dirty="0"/>
              <a:t>(Klaus Schwab) </a:t>
            </a:r>
            <a:r>
              <a:rPr lang="ko-KR" altLang="en-US" dirty="0"/>
              <a:t>의장이 ‘</a:t>
            </a:r>
            <a:r>
              <a:rPr lang="en-US" altLang="ko-KR" dirty="0"/>
              <a:t>4</a:t>
            </a:r>
            <a:r>
              <a:rPr lang="ko-KR" altLang="en-US" dirty="0" err="1"/>
              <a:t>차산업혁명</a:t>
            </a:r>
            <a:r>
              <a:rPr lang="en-US" altLang="ko-KR" dirty="0"/>
              <a:t>(The 4</a:t>
            </a:r>
            <a:r>
              <a:rPr lang="en-US" altLang="ko-KR" baseline="30000" dirty="0"/>
              <a:t>th</a:t>
            </a:r>
            <a:r>
              <a:rPr lang="ko-KR" altLang="en-US" dirty="0"/>
              <a:t> </a:t>
            </a:r>
            <a:r>
              <a:rPr lang="en-US" altLang="ko-KR" dirty="0"/>
              <a:t>Industrial Revolution)</a:t>
            </a:r>
            <a:r>
              <a:rPr lang="ko-KR" altLang="en-US" dirty="0"/>
              <a:t>’의 도래를 공식적으로 언급한 이후 이 개념이 전 세계적으로 주목 받기 </a:t>
            </a:r>
            <a:r>
              <a:rPr lang="ko-KR" altLang="en-US" dirty="0" smtClean="0"/>
              <a:t>시작</a:t>
            </a:r>
            <a:endParaRPr lang="ko-KR" altLang="en-US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381000" y="3261365"/>
            <a:ext cx="4536504" cy="36004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/>
              <a:t>■ </a:t>
            </a:r>
            <a:r>
              <a:rPr lang="ko-KR" altLang="en-US" dirty="0" smtClean="0"/>
              <a:t>문재인 정부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414683" y="3789040"/>
            <a:ext cx="90730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dirty="0"/>
              <a:t>△ 중앙정부 </a:t>
            </a:r>
            <a:r>
              <a:rPr lang="en-US" altLang="ko-KR" dirty="0"/>
              <a:t>: 2017</a:t>
            </a:r>
            <a:r>
              <a:rPr lang="ko-KR" altLang="en-US" dirty="0"/>
              <a:t>년 </a:t>
            </a:r>
            <a:r>
              <a:rPr lang="en-US" altLang="ko-KR" dirty="0"/>
              <a:t>9</a:t>
            </a:r>
            <a:r>
              <a:rPr lang="ko-KR" altLang="en-US" dirty="0"/>
              <a:t>월 대통령 직속 「</a:t>
            </a:r>
            <a:r>
              <a:rPr lang="en-US" altLang="ko-KR" dirty="0"/>
              <a:t>4</a:t>
            </a:r>
            <a:r>
              <a:rPr lang="ko-KR" altLang="en-US" dirty="0"/>
              <a:t>차산업혁명위원회」 창설 </a:t>
            </a:r>
          </a:p>
          <a:p>
            <a:pPr fontAlgn="base"/>
            <a:endParaRPr lang="en-US" altLang="ko-KR" dirty="0" smtClean="0"/>
          </a:p>
          <a:p>
            <a:pPr fontAlgn="base"/>
            <a:r>
              <a:rPr lang="ko-KR" altLang="en-US" dirty="0" smtClean="0"/>
              <a:t>△ </a:t>
            </a:r>
            <a:r>
              <a:rPr lang="ko-KR" altLang="en-US" dirty="0"/>
              <a:t>지방자치단체 </a:t>
            </a:r>
            <a:r>
              <a:rPr lang="en-US" altLang="ko-KR" dirty="0"/>
              <a:t>: </a:t>
            </a:r>
            <a:r>
              <a:rPr lang="en-US" altLang="ko-KR" dirty="0" smtClean="0"/>
              <a:t>4</a:t>
            </a:r>
            <a:r>
              <a:rPr lang="ko-KR" altLang="en-US" dirty="0" err="1"/>
              <a:t>차산업혁명</a:t>
            </a:r>
            <a:r>
              <a:rPr lang="ko-KR" altLang="en-US" dirty="0"/>
              <a:t> 특별시 선포 </a:t>
            </a:r>
          </a:p>
          <a:p>
            <a:pPr fontAlgn="base"/>
            <a:r>
              <a:rPr lang="en-US" altLang="ko-KR" dirty="0" smtClean="0"/>
              <a:t>		 4</a:t>
            </a:r>
            <a:r>
              <a:rPr lang="ko-KR" altLang="en-US" dirty="0" err="1"/>
              <a:t>차산업혁명</a:t>
            </a:r>
            <a:r>
              <a:rPr lang="ko-KR" altLang="en-US" dirty="0"/>
              <a:t> 관련 추진위원회 및 특별보좌관 제도 등 신설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8637380" y="6364736"/>
            <a:ext cx="1208584" cy="4766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17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20433</TotalTime>
  <Words>4579</Words>
  <Application>Microsoft Office PowerPoint</Application>
  <PresentationFormat>A4 용지(210x297mm)</PresentationFormat>
  <Paragraphs>494</Paragraphs>
  <Slides>36</Slides>
  <Notes>35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36</vt:i4>
      </vt:variant>
    </vt:vector>
  </HeadingPairs>
  <TitlesOfParts>
    <vt:vector size="46" baseType="lpstr">
      <vt:lpstr>HY헤드라인M</vt:lpstr>
      <vt:lpstr>가는각진제목체</vt:lpstr>
      <vt:lpstr>돋음</vt:lpstr>
      <vt:lpstr>맑은 고딕</vt:lpstr>
      <vt:lpstr>-웹윤고딕120</vt:lpstr>
      <vt:lpstr>함초롬바탕</vt:lpstr>
      <vt:lpstr>Arial</vt:lpstr>
      <vt:lpstr>Arial Black</vt:lpstr>
      <vt:lpstr>Wingdings</vt:lpstr>
      <vt:lpstr>1_Office 테마</vt:lpstr>
      <vt:lpstr>PowerPoint 프레젠테이션</vt:lpstr>
      <vt:lpstr>PowerPoint 프레젠테이션</vt:lpstr>
      <vt:lpstr>목차</vt:lpstr>
      <vt:lpstr>목차</vt:lpstr>
      <vt:lpstr>목차</vt:lpstr>
      <vt:lpstr>목차</vt:lpstr>
      <vt:lpstr>PowerPoint 프레젠테이션</vt:lpstr>
      <vt:lpstr>목차</vt:lpstr>
      <vt:lpstr>I. 머리말</vt:lpstr>
      <vt:lpstr>PowerPoint 프레젠테이션</vt:lpstr>
      <vt:lpstr>PowerPoint 프레젠테이션</vt:lpstr>
      <vt:lpstr>II. 4차산업혁명, 기술환경의 변화와 경제환경의 변화</vt:lpstr>
      <vt:lpstr>II. 4차산업혁명, 기술환경의 변화와 경제환경의 변화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한민정</dc:creator>
  <cp:lastModifiedBy>염 명배</cp:lastModifiedBy>
  <cp:revision>1400</cp:revision>
  <cp:lastPrinted>2017-06-13T09:00:52Z</cp:lastPrinted>
  <dcterms:created xsi:type="dcterms:W3CDTF">2013-03-14T05:44:11Z</dcterms:created>
  <dcterms:modified xsi:type="dcterms:W3CDTF">2019-09-02T13:13:13Z</dcterms:modified>
</cp:coreProperties>
</file>